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2"/>
  </p:handoutMasterIdLst>
  <p:sldIdLst>
    <p:sldId id="256" r:id="rId2"/>
    <p:sldId id="296" r:id="rId3"/>
    <p:sldId id="258" r:id="rId4"/>
    <p:sldId id="259" r:id="rId5"/>
    <p:sldId id="297" r:id="rId6"/>
    <p:sldId id="298" r:id="rId7"/>
    <p:sldId id="299" r:id="rId8"/>
    <p:sldId id="300" r:id="rId9"/>
    <p:sldId id="301" r:id="rId10"/>
    <p:sldId id="302" r:id="rId11"/>
    <p:sldId id="303" r:id="rId12"/>
    <p:sldId id="268" r:id="rId13"/>
    <p:sldId id="269" r:id="rId14"/>
    <p:sldId id="270" r:id="rId15"/>
    <p:sldId id="271" r:id="rId16"/>
    <p:sldId id="272" r:id="rId17"/>
    <p:sldId id="273" r:id="rId18"/>
    <p:sldId id="274" r:id="rId19"/>
    <p:sldId id="275" r:id="rId20"/>
    <p:sldId id="276" r:id="rId21"/>
    <p:sldId id="277" r:id="rId22"/>
    <p:sldId id="281" r:id="rId23"/>
    <p:sldId id="280" r:id="rId24"/>
    <p:sldId id="278" r:id="rId25"/>
    <p:sldId id="279"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66" r:id="rId40"/>
    <p:sldId id="295" r:id="rId41"/>
  </p:sldIdLst>
  <p:sldSz cx="9144000" cy="6858000" type="screen4x3"/>
  <p:notesSz cx="6735763" cy="98694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5" d="100"/>
          <a:sy n="45" d="100"/>
        </p:scale>
        <p:origin x="-114"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47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3474"/>
          </a:xfrm>
          <a:prstGeom prst="rect">
            <a:avLst/>
          </a:prstGeom>
        </p:spPr>
        <p:txBody>
          <a:bodyPr vert="horz" lIns="91440" tIns="45720" rIns="91440" bIns="45720" rtlCol="0"/>
          <a:lstStyle>
            <a:lvl1pPr algn="r">
              <a:defRPr sz="1200"/>
            </a:lvl1pPr>
          </a:lstStyle>
          <a:p>
            <a:fld id="{252628E8-F29B-448B-B7B1-82E8822E73A3}" type="datetimeFigureOut">
              <a:rPr lang="en-US" smtClean="0"/>
              <a:pPr/>
              <a:t>18/06/2010</a:t>
            </a:fld>
            <a:endParaRPr lang="en-US"/>
          </a:p>
        </p:txBody>
      </p:sp>
      <p:sp>
        <p:nvSpPr>
          <p:cNvPr id="4" name="Footer Placeholder 3"/>
          <p:cNvSpPr>
            <a:spLocks noGrp="1"/>
          </p:cNvSpPr>
          <p:nvPr>
            <p:ph type="ftr" sz="quarter" idx="2"/>
          </p:nvPr>
        </p:nvSpPr>
        <p:spPr>
          <a:xfrm>
            <a:off x="0" y="9374301"/>
            <a:ext cx="2918831" cy="49347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4301"/>
            <a:ext cx="2918831" cy="493474"/>
          </a:xfrm>
          <a:prstGeom prst="rect">
            <a:avLst/>
          </a:prstGeom>
        </p:spPr>
        <p:txBody>
          <a:bodyPr vert="horz" lIns="91440" tIns="45720" rIns="91440" bIns="45720" rtlCol="0" anchor="b"/>
          <a:lstStyle>
            <a:lvl1pPr algn="r">
              <a:defRPr sz="1200"/>
            </a:lvl1pPr>
          </a:lstStyle>
          <a:p>
            <a:fld id="{7B60FA51-67FE-4EE1-B7A1-814139B6762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18/06/2010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400" b="1" dirty="0" smtClean="0">
                <a:solidFill>
                  <a:srgbClr val="FF0000"/>
                </a:solidFill>
              </a:rPr>
              <a:t>ASSESSMENT OF INDIA’S BANKING SECTOR</a:t>
            </a:r>
            <a:br>
              <a:rPr lang="en-US" sz="2400" b="1" dirty="0" smtClean="0">
                <a:solidFill>
                  <a:srgbClr val="FF0000"/>
                </a:solidFill>
              </a:rPr>
            </a:br>
            <a:r>
              <a:rPr lang="en-US" sz="2400" b="1" dirty="0" smtClean="0">
                <a:solidFill>
                  <a:srgbClr val="FF0000"/>
                </a:solidFill>
              </a:rPr>
              <a:t>REFORMS FROM THE PERSPECTIVE OF THE</a:t>
            </a:r>
            <a:br>
              <a:rPr lang="en-US" sz="2400" b="1" dirty="0" smtClean="0">
                <a:solidFill>
                  <a:srgbClr val="FF0000"/>
                </a:solidFill>
              </a:rPr>
            </a:br>
            <a:r>
              <a:rPr lang="en-US" sz="2400" b="1" dirty="0" smtClean="0">
                <a:solidFill>
                  <a:srgbClr val="FF0000"/>
                </a:solidFill>
              </a:rPr>
              <a:t>GOVERNANCE OF THE BANKING SYSTEM</a:t>
            </a:r>
            <a:endParaRPr lang="en-US" sz="2400" dirty="0">
              <a:solidFill>
                <a:srgbClr val="FF0000"/>
              </a:solidFill>
            </a:endParaRPr>
          </a:p>
        </p:txBody>
      </p:sp>
      <p:sp>
        <p:nvSpPr>
          <p:cNvPr id="5" name="Content Placeholder 4"/>
          <p:cNvSpPr>
            <a:spLocks noGrp="1"/>
          </p:cNvSpPr>
          <p:nvPr>
            <p:ph idx="1"/>
          </p:nvPr>
        </p:nvSpPr>
        <p:spPr/>
        <p:txBody>
          <a:bodyPr>
            <a:normAutofit lnSpcReduction="10000"/>
          </a:bodyPr>
          <a:lstStyle/>
          <a:p>
            <a:r>
              <a:rPr lang="en-US" dirty="0" smtClean="0">
                <a:solidFill>
                  <a:srgbClr val="00B050"/>
                </a:solidFill>
              </a:rPr>
              <a:t>Strengthening financial systems has been one of the central issues facing emerging markets and developing economies. </a:t>
            </a:r>
          </a:p>
          <a:p>
            <a:pPr>
              <a:buNone/>
            </a:pPr>
            <a:r>
              <a:rPr lang="en-US" dirty="0" smtClean="0">
                <a:solidFill>
                  <a:srgbClr val="00B050"/>
                </a:solidFill>
              </a:rPr>
              <a:t>This is because </a:t>
            </a:r>
          </a:p>
          <a:p>
            <a:r>
              <a:rPr lang="en-US" dirty="0" smtClean="0">
                <a:solidFill>
                  <a:srgbClr val="00B050"/>
                </a:solidFill>
              </a:rPr>
              <a:t>sound financial systems serve as an important channel for achieving economic growth through the mobilization of financial savings, putting them to productive use and transforming various risks</a:t>
            </a:r>
            <a:endParaRPr lang="en-US"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20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944562"/>
          </a:xfrm>
        </p:spPr>
        <p:txBody>
          <a:bodyPr>
            <a:normAutofit fontScale="90000"/>
          </a:bodyPr>
          <a:lstStyle/>
          <a:p>
            <a:pPr algn="l"/>
            <a:r>
              <a:rPr lang="en-US" sz="3600" dirty="0" smtClean="0">
                <a:solidFill>
                  <a:srgbClr val="C00000"/>
                </a:solidFill>
              </a:rPr>
              <a:t>The major factors that contributed to deteriorating bank performance included</a:t>
            </a:r>
            <a:r>
              <a:rPr lang="en-US" dirty="0" smtClean="0">
                <a:solidFill>
                  <a:srgbClr val="C00000"/>
                </a:solidFill>
              </a:rPr>
              <a:t/>
            </a:r>
            <a:br>
              <a:rPr lang="en-US" dirty="0" smtClean="0">
                <a:solidFill>
                  <a:srgbClr val="C00000"/>
                </a:solidFill>
              </a:rPr>
            </a:br>
            <a:endParaRPr lang="en-US" dirty="0">
              <a:solidFill>
                <a:srgbClr val="C00000"/>
              </a:solidFill>
            </a:endParaRPr>
          </a:p>
        </p:txBody>
      </p:sp>
      <p:sp>
        <p:nvSpPr>
          <p:cNvPr id="4" name="Content Placeholder 3"/>
          <p:cNvSpPr>
            <a:spLocks noGrp="1"/>
          </p:cNvSpPr>
          <p:nvPr>
            <p:ph idx="1"/>
          </p:nvPr>
        </p:nvSpPr>
        <p:spPr>
          <a:xfrm>
            <a:off x="0" y="1066800"/>
            <a:ext cx="8915400" cy="5410200"/>
          </a:xfrm>
        </p:spPr>
        <p:txBody>
          <a:bodyPr>
            <a:normAutofit fontScale="92500" lnSpcReduction="20000"/>
          </a:bodyPr>
          <a:lstStyle/>
          <a:p>
            <a:r>
              <a:rPr lang="en-US" dirty="0" smtClean="0">
                <a:solidFill>
                  <a:srgbClr val="00B050"/>
                </a:solidFill>
              </a:rPr>
              <a:t>(a) too stringent regulatory requirements (i.e., a cash reserve     requirement [CRR]2 and statutory liquidity requirement [SLR] that required banks to hold a certain amount </a:t>
            </a:r>
            <a:r>
              <a:rPr lang="en-US" dirty="0" smtClean="0">
                <a:solidFill>
                  <a:srgbClr val="00B050"/>
                </a:solidFill>
              </a:rPr>
              <a:t>of government </a:t>
            </a:r>
            <a:r>
              <a:rPr lang="en-US" dirty="0" smtClean="0">
                <a:solidFill>
                  <a:srgbClr val="00B050"/>
                </a:solidFill>
              </a:rPr>
              <a:t>and eligible securities); </a:t>
            </a:r>
            <a:endParaRPr lang="en-US" dirty="0" smtClean="0">
              <a:solidFill>
                <a:srgbClr val="00B050"/>
              </a:solidFill>
            </a:endParaRPr>
          </a:p>
          <a:p>
            <a:r>
              <a:rPr lang="en-US" dirty="0" smtClean="0"/>
              <a:t/>
            </a:r>
            <a:br>
              <a:rPr lang="en-US" dirty="0" smtClean="0"/>
            </a:br>
            <a:r>
              <a:rPr lang="en-US" dirty="0" smtClean="0">
                <a:solidFill>
                  <a:srgbClr val="FF0000"/>
                </a:solidFill>
              </a:rPr>
              <a:t>(b) low interest rates charged on government bonds</a:t>
            </a:r>
            <a:br>
              <a:rPr lang="en-US" dirty="0" smtClean="0">
                <a:solidFill>
                  <a:srgbClr val="FF0000"/>
                </a:solidFill>
              </a:rPr>
            </a:br>
            <a:r>
              <a:rPr lang="en-US" dirty="0" smtClean="0">
                <a:solidFill>
                  <a:srgbClr val="FF0000"/>
                </a:solidFill>
              </a:rPr>
              <a:t>(as compared with those on commercial advances); </a:t>
            </a:r>
            <a:endParaRPr lang="en-US" dirty="0" smtClean="0">
              <a:solidFill>
                <a:srgbClr val="FF0000"/>
              </a:solidFill>
            </a:endParaRPr>
          </a:p>
          <a:p>
            <a:r>
              <a:rPr lang="en-US" dirty="0" smtClean="0"/>
              <a:t/>
            </a:r>
            <a:br>
              <a:rPr lang="en-US" dirty="0" smtClean="0"/>
            </a:br>
            <a:r>
              <a:rPr lang="en-US" dirty="0" smtClean="0">
                <a:solidFill>
                  <a:srgbClr val="00B050"/>
                </a:solidFill>
              </a:rPr>
              <a:t>(c) directed and concessional lending</a:t>
            </a:r>
            <a:r>
              <a:rPr lang="en-US" dirty="0" smtClean="0">
                <a:solidFill>
                  <a:srgbClr val="00B050"/>
                </a:solidFill>
              </a:rPr>
              <a:t>;</a:t>
            </a:r>
          </a:p>
          <a:p>
            <a:r>
              <a:rPr lang="en-US" dirty="0" smtClean="0"/>
              <a:t> </a:t>
            </a:r>
            <a:r>
              <a:rPr lang="en-US" dirty="0" smtClean="0"/>
              <a:t/>
            </a:r>
            <a:br>
              <a:rPr lang="en-US" dirty="0" smtClean="0"/>
            </a:br>
            <a:r>
              <a:rPr lang="en-US" dirty="0" smtClean="0">
                <a:solidFill>
                  <a:srgbClr val="FF0000"/>
                </a:solidFill>
              </a:rPr>
              <a:t>(d) administered interest rates; and </a:t>
            </a:r>
            <a:endParaRPr lang="en-US" dirty="0" smtClean="0">
              <a:solidFill>
                <a:srgbClr val="FF0000"/>
              </a:solidFill>
            </a:endParaRPr>
          </a:p>
          <a:p>
            <a:r>
              <a:rPr lang="en-US" dirty="0" smtClean="0"/>
              <a:t/>
            </a:r>
            <a:br>
              <a:rPr lang="en-US" dirty="0" smtClean="0"/>
            </a:br>
            <a:r>
              <a:rPr lang="en-US" dirty="0" smtClean="0">
                <a:solidFill>
                  <a:srgbClr val="00B050"/>
                </a:solidFill>
              </a:rPr>
              <a:t>(e) lack of competition</a:t>
            </a:r>
            <a:endParaRPr lang="en-US"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ox(i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ox(in)">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ox(in)">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ox(in)">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ox(in)">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1"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checkerboard(across)">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1"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checkerboard(across)">
                                      <p:cBhvr>
                                        <p:cTn id="42" dur="500"/>
                                        <p:tgtEl>
                                          <p:spTgt spid="4">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1" nodeType="click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animEffect transition="in" filter="checkerboard(across)">
                                      <p:cBhvr>
                                        <p:cTn id="47" dur="500"/>
                                        <p:tgtEl>
                                          <p:spTgt spid="4">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1" nodeType="clickEffect">
                                  <p:stCondLst>
                                    <p:cond delay="0"/>
                                  </p:stCondLst>
                                  <p:childTnLst>
                                    <p:set>
                                      <p:cBhvr>
                                        <p:cTn id="51" dur="1" fill="hold">
                                          <p:stCondLst>
                                            <p:cond delay="0"/>
                                          </p:stCondLst>
                                        </p:cTn>
                                        <p:tgtEl>
                                          <p:spTgt spid="4">
                                            <p:txEl>
                                              <p:pRg st="3" end="3"/>
                                            </p:txEl>
                                          </p:spTgt>
                                        </p:tgtEl>
                                        <p:attrNameLst>
                                          <p:attrName>style.visibility</p:attrName>
                                        </p:attrNameLst>
                                      </p:cBhvr>
                                      <p:to>
                                        <p:strVal val="visible"/>
                                      </p:to>
                                    </p:set>
                                    <p:animEffect transition="in" filter="checkerboard(across)">
                                      <p:cBhvr>
                                        <p:cTn id="52" dur="500"/>
                                        <p:tgtEl>
                                          <p:spTgt spid="4">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1" nodeType="clickEffect">
                                  <p:stCondLst>
                                    <p:cond delay="0"/>
                                  </p:stCondLst>
                                  <p:childTnLst>
                                    <p:set>
                                      <p:cBhvr>
                                        <p:cTn id="56" dur="1" fill="hold">
                                          <p:stCondLst>
                                            <p:cond delay="0"/>
                                          </p:stCondLst>
                                        </p:cTn>
                                        <p:tgtEl>
                                          <p:spTgt spid="4">
                                            <p:txEl>
                                              <p:pRg st="4" end="4"/>
                                            </p:txEl>
                                          </p:spTgt>
                                        </p:tgtEl>
                                        <p:attrNameLst>
                                          <p:attrName>style.visibility</p:attrName>
                                        </p:attrNameLst>
                                      </p:cBhvr>
                                      <p:to>
                                        <p:strVal val="visible"/>
                                      </p:to>
                                    </p:set>
                                    <p:animEffect transition="in" filter="checkerboard(across)">
                                      <p:cBhvr>
                                        <p:cTn id="5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P spid="4" grpI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00B050"/>
                </a:solidFill>
              </a:rPr>
              <a:t>These factors</a:t>
            </a:r>
            <a:endParaRPr lang="en-US" dirty="0">
              <a:solidFill>
                <a:srgbClr val="00B050"/>
              </a:solidFill>
            </a:endParaRPr>
          </a:p>
        </p:txBody>
      </p:sp>
      <p:sp>
        <p:nvSpPr>
          <p:cNvPr id="4" name="Content Placeholder 3"/>
          <p:cNvSpPr>
            <a:spLocks noGrp="1"/>
          </p:cNvSpPr>
          <p:nvPr>
            <p:ph idx="1"/>
          </p:nvPr>
        </p:nvSpPr>
        <p:spPr/>
        <p:txBody>
          <a:bodyPr/>
          <a:lstStyle/>
          <a:p>
            <a:pPr>
              <a:buNone/>
            </a:pPr>
            <a:r>
              <a:rPr lang="en-US" dirty="0" smtClean="0"/>
              <a:t>    </a:t>
            </a:r>
            <a:r>
              <a:rPr lang="en-US" dirty="0" smtClean="0">
                <a:solidFill>
                  <a:srgbClr val="FF0000"/>
                </a:solidFill>
              </a:rPr>
              <a:t>-</a:t>
            </a:r>
            <a:r>
              <a:rPr lang="en-US" dirty="0" smtClean="0">
                <a:solidFill>
                  <a:srgbClr val="FF0000"/>
                </a:solidFill>
              </a:rPr>
              <a:t>reduced incentives to operate properly</a:t>
            </a:r>
            <a:r>
              <a:rPr lang="en-US" dirty="0" smtClean="0">
                <a:solidFill>
                  <a:srgbClr val="FF0000"/>
                </a:solidFill>
              </a:rPr>
              <a:t>,</a:t>
            </a:r>
          </a:p>
          <a:p>
            <a:pPr>
              <a:buNone/>
            </a:pPr>
            <a:r>
              <a:rPr lang="en-US" dirty="0" smtClean="0">
                <a:solidFill>
                  <a:srgbClr val="FF0000"/>
                </a:solidFill>
              </a:rPr>
              <a:t/>
            </a:r>
            <a:br>
              <a:rPr lang="en-US" dirty="0" smtClean="0">
                <a:solidFill>
                  <a:srgbClr val="FF0000"/>
                </a:solidFill>
              </a:rPr>
            </a:br>
            <a:r>
              <a:rPr lang="en-US" dirty="0" smtClean="0">
                <a:solidFill>
                  <a:srgbClr val="FF0000"/>
                </a:solidFill>
              </a:rPr>
              <a:t> -undermined regulators’ incentives to prevent banks from taking risks </a:t>
            </a:r>
            <a:endParaRPr lang="en-US" dirty="0" smtClean="0">
              <a:solidFill>
                <a:srgbClr val="FF0000"/>
              </a:solidFill>
            </a:endParaRPr>
          </a:p>
          <a:p>
            <a:pPr>
              <a:buNone/>
            </a:pPr>
            <a:r>
              <a:rPr lang="en-US" dirty="0" smtClean="0">
                <a:solidFill>
                  <a:srgbClr val="FF0000"/>
                </a:solidFill>
              </a:rPr>
              <a:t/>
            </a:r>
            <a:br>
              <a:rPr lang="en-US" dirty="0" smtClean="0">
                <a:solidFill>
                  <a:srgbClr val="FF0000"/>
                </a:solidFill>
              </a:rPr>
            </a:br>
            <a:r>
              <a:rPr lang="en-US" dirty="0" smtClean="0">
                <a:solidFill>
                  <a:srgbClr val="FF0000"/>
                </a:solidFill>
              </a:rPr>
              <a:t>-failed to protect depositors with a well-designed deposit insurance system.</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rgbClr val="FF0000"/>
                </a:solidFill>
              </a:rPr>
              <a:t>Against this background</a:t>
            </a:r>
            <a:br>
              <a:rPr lang="en-US" sz="2800" dirty="0" smtClean="0">
                <a:solidFill>
                  <a:srgbClr val="FF0000"/>
                </a:solidFill>
              </a:rPr>
            </a:br>
            <a:endParaRPr lang="en-US" sz="2800" dirty="0">
              <a:solidFill>
                <a:srgbClr val="FF0000"/>
              </a:solidFill>
            </a:endParaRPr>
          </a:p>
        </p:txBody>
      </p:sp>
      <p:sp>
        <p:nvSpPr>
          <p:cNvPr id="3" name="Content Placeholder 2"/>
          <p:cNvSpPr>
            <a:spLocks noGrp="1"/>
          </p:cNvSpPr>
          <p:nvPr>
            <p:ph idx="1"/>
          </p:nvPr>
        </p:nvSpPr>
        <p:spPr/>
        <p:txBody>
          <a:bodyPr/>
          <a:lstStyle/>
          <a:p>
            <a:pPr>
              <a:buNone/>
            </a:pPr>
            <a:r>
              <a:rPr lang="en-US" dirty="0" smtClean="0">
                <a:solidFill>
                  <a:srgbClr val="00B050"/>
                </a:solidFill>
              </a:rPr>
              <a:t>    - </a:t>
            </a:r>
            <a:r>
              <a:rPr lang="en-US" dirty="0" smtClean="0">
                <a:solidFill>
                  <a:srgbClr val="00B050"/>
                </a:solidFill>
              </a:rPr>
              <a:t>the first wave of financial liberalization took place </a:t>
            </a:r>
            <a:r>
              <a:rPr lang="en-US" dirty="0" smtClean="0">
                <a:solidFill>
                  <a:srgbClr val="00B050"/>
                </a:solidFill>
              </a:rPr>
              <a:t>in the </a:t>
            </a:r>
            <a:r>
              <a:rPr lang="en-US" dirty="0" smtClean="0">
                <a:solidFill>
                  <a:srgbClr val="00B050"/>
                </a:solidFill>
              </a:rPr>
              <a:t>second half of the 1980s, mainly taking the form of interest rate deregulation</a:t>
            </a:r>
            <a:br>
              <a:rPr lang="en-US" dirty="0" smtClean="0">
                <a:solidFill>
                  <a:srgbClr val="00B050"/>
                </a:solidFill>
              </a:rPr>
            </a:br>
            <a:r>
              <a:rPr lang="en-US" dirty="0" smtClean="0">
                <a:solidFill>
                  <a:srgbClr val="00B050"/>
                </a:solidFill>
              </a:rPr>
              <a:t>-Based on the 1985 report of the </a:t>
            </a:r>
            <a:r>
              <a:rPr lang="en-US" dirty="0" err="1" smtClean="0">
                <a:solidFill>
                  <a:srgbClr val="00B050"/>
                </a:solidFill>
              </a:rPr>
              <a:t>Chakravarty</a:t>
            </a:r>
            <a:r>
              <a:rPr lang="en-US" dirty="0" smtClean="0">
                <a:solidFill>
                  <a:srgbClr val="00B050"/>
                </a:solidFill>
              </a:rPr>
              <a:t/>
            </a:r>
            <a:br>
              <a:rPr lang="en-US" dirty="0" smtClean="0">
                <a:solidFill>
                  <a:srgbClr val="00B050"/>
                </a:solidFill>
              </a:rPr>
            </a:br>
            <a:r>
              <a:rPr lang="en-US" dirty="0" smtClean="0">
                <a:solidFill>
                  <a:srgbClr val="00B050"/>
                </a:solidFill>
              </a:rPr>
              <a:t>Committee, coupon rates on government bonds were gradually increased to reflect demand and supply conditions.</a:t>
            </a:r>
            <a:endParaRPr lang="en-US"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normAutofit/>
          </a:bodyPr>
          <a:lstStyle/>
          <a:p>
            <a:pPr algn="l"/>
            <a:r>
              <a:rPr lang="en-US" sz="3100" dirty="0" smtClean="0"/>
              <a:t>Following the 1991 report of the </a:t>
            </a:r>
            <a:r>
              <a:rPr lang="en-US" sz="3100" dirty="0" err="1" smtClean="0"/>
              <a:t>Narasimham</a:t>
            </a:r>
            <a:r>
              <a:rPr lang="en-US" sz="3100" dirty="0" smtClean="0"/>
              <a:t> Committee, more comprehensive reforms took place</a:t>
            </a:r>
            <a:r>
              <a:rPr lang="en-US" dirty="0" smtClean="0"/>
              <a:t>.</a:t>
            </a:r>
            <a:br>
              <a:rPr lang="en-US" dirty="0" smtClean="0"/>
            </a:br>
            <a:r>
              <a:rPr lang="en-US" dirty="0" smtClean="0"/>
              <a:t> </a:t>
            </a:r>
            <a:r>
              <a:rPr lang="en-US" sz="2700" dirty="0" smtClean="0"/>
              <a:t>The reforms consisted of</a:t>
            </a:r>
            <a:br>
              <a:rPr lang="en-US" sz="2700" dirty="0" smtClean="0"/>
            </a:br>
            <a:r>
              <a:rPr lang="en-US" sz="2700" dirty="0" smtClean="0"/>
              <a:t>- (a) a shift of banking sector supervision from intrusive micro-level intervention over credit decisions toward</a:t>
            </a:r>
            <a:br>
              <a:rPr lang="en-US" sz="2700" dirty="0" smtClean="0"/>
            </a:br>
            <a:r>
              <a:rPr lang="en-US" sz="2700" dirty="0" smtClean="0"/>
              <a:t>prudential regulations and supervision; </a:t>
            </a:r>
            <a:br>
              <a:rPr lang="en-US" sz="2700" dirty="0" smtClean="0"/>
            </a:br>
            <a:r>
              <a:rPr lang="en-US" sz="2700" dirty="0" smtClean="0"/>
              <a:t>-(b) a reduction of the CRR and SLR;</a:t>
            </a:r>
            <a:br>
              <a:rPr lang="en-US" sz="2700" dirty="0" smtClean="0"/>
            </a:br>
            <a:r>
              <a:rPr lang="en-US" sz="2700" dirty="0" smtClean="0"/>
              <a:t>- (c) interest rate and entry deregulation; </a:t>
            </a:r>
            <a:br>
              <a:rPr lang="en-US" sz="2700" dirty="0" smtClean="0"/>
            </a:br>
            <a:r>
              <a:rPr lang="en-US" sz="2700" dirty="0" smtClean="0"/>
              <a:t>-(d) adoption of prudential norms.</a:t>
            </a:r>
            <a:endParaRPr lang="en-US" sz="27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16562"/>
          </a:xfrm>
        </p:spPr>
        <p:txBody>
          <a:bodyPr>
            <a:noAutofit/>
          </a:bodyPr>
          <a:lstStyle/>
          <a:p>
            <a:pPr algn="l"/>
            <a:r>
              <a:rPr lang="en-US" sz="2400" dirty="0" smtClean="0"/>
              <a:t>Further, in 1992, the Reserve Bank of India issued guidelines for </a:t>
            </a:r>
            <a:br>
              <a:rPr lang="en-US" sz="2400" dirty="0" smtClean="0"/>
            </a:br>
            <a:r>
              <a:rPr lang="en-US" sz="2400" dirty="0" smtClean="0"/>
              <a:t/>
            </a:r>
            <a:br>
              <a:rPr lang="en-US" sz="2400" dirty="0" smtClean="0"/>
            </a:br>
            <a:r>
              <a:rPr lang="en-US" sz="2400" dirty="0" smtClean="0"/>
              <a:t>-income recognition, </a:t>
            </a:r>
            <a:br>
              <a:rPr lang="en-US" sz="2400" dirty="0" smtClean="0"/>
            </a:br>
            <a:r>
              <a:rPr lang="en-US" sz="2400" dirty="0" smtClean="0"/>
              <a:t/>
            </a:r>
            <a:br>
              <a:rPr lang="en-US" sz="2400" dirty="0" smtClean="0"/>
            </a:br>
            <a:r>
              <a:rPr lang="en-US" sz="2400" dirty="0" smtClean="0"/>
              <a:t>-asset classification</a:t>
            </a:r>
            <a:br>
              <a:rPr lang="en-US" sz="2400" dirty="0" smtClean="0"/>
            </a:br>
            <a:r>
              <a:rPr lang="en-US" sz="2400" dirty="0" smtClean="0"/>
              <a:t/>
            </a:r>
            <a:br>
              <a:rPr lang="en-US" sz="2400" dirty="0" smtClean="0"/>
            </a:br>
            <a:r>
              <a:rPr lang="en-US" sz="2400" dirty="0" smtClean="0"/>
              <a:t>-provisioning, and also adopted the Basle Accord capital adequacy standards.</a:t>
            </a:r>
            <a:br>
              <a:rPr lang="en-US" sz="2400" dirty="0" smtClean="0"/>
            </a:br>
            <a:r>
              <a:rPr lang="en-US" sz="2400" dirty="0" smtClean="0"/>
              <a:t> </a:t>
            </a:r>
            <a:br>
              <a:rPr lang="en-US" sz="2400" dirty="0" smtClean="0"/>
            </a:br>
            <a:r>
              <a:rPr lang="en-US" sz="2400" dirty="0" smtClean="0"/>
              <a:t>-The government  established the Board of Financial Supervision in the Reserve Bank of India and recapitalized public-sector banks in order to give banks sufficient financial</a:t>
            </a:r>
            <a:br>
              <a:rPr lang="en-US" sz="2400" dirty="0" smtClean="0"/>
            </a:br>
            <a:r>
              <a:rPr lang="en-US" sz="2400" dirty="0" smtClean="0"/>
              <a:t>strength and to enable them to gain access to capital markets.</a:t>
            </a: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172200"/>
          </a:xfrm>
        </p:spPr>
        <p:txBody>
          <a:bodyPr>
            <a:noAutofit/>
          </a:bodyPr>
          <a:lstStyle/>
          <a:p>
            <a:pPr algn="l"/>
            <a:r>
              <a:rPr lang="en-US" sz="2800" dirty="0" smtClean="0"/>
              <a:t>In 1993, the Reserve Bank of India </a:t>
            </a:r>
            <a:br>
              <a:rPr lang="en-US" sz="2800" dirty="0" smtClean="0"/>
            </a:br>
            <a:r>
              <a:rPr lang="en-US" sz="2800" dirty="0" smtClean="0"/>
              <a:t/>
            </a:r>
            <a:br>
              <a:rPr lang="en-US" sz="2800" dirty="0" smtClean="0"/>
            </a:br>
            <a:r>
              <a:rPr lang="en-US" sz="2800" dirty="0" smtClean="0"/>
              <a:t>-permitted private entry into the banking sector, </a:t>
            </a:r>
            <a:br>
              <a:rPr lang="en-US" sz="2800" dirty="0" smtClean="0"/>
            </a:br>
            <a:r>
              <a:rPr lang="en-US" sz="2800" dirty="0" smtClean="0"/>
              <a:t/>
            </a:r>
            <a:br>
              <a:rPr lang="en-US" sz="2800" dirty="0" smtClean="0"/>
            </a:br>
            <a:r>
              <a:rPr lang="en-US" sz="2800" dirty="0" smtClean="0"/>
              <a:t>-provided that new banks were well capitalized and technologically advanced</a:t>
            </a:r>
            <a:br>
              <a:rPr lang="en-US" sz="2800" dirty="0" smtClean="0"/>
            </a:br>
            <a:r>
              <a:rPr lang="en-US" sz="2800" dirty="0" smtClean="0"/>
              <a:t/>
            </a:r>
            <a:br>
              <a:rPr lang="en-US" sz="2800" dirty="0" smtClean="0"/>
            </a:br>
            <a:r>
              <a:rPr lang="en-US" sz="2800" dirty="0" smtClean="0"/>
              <a:t>-prohibited cross-holding practices with industrial groups. </a:t>
            </a:r>
            <a:br>
              <a:rPr lang="en-US" sz="2800" dirty="0" smtClean="0"/>
            </a:br>
            <a:r>
              <a:rPr lang="en-US" sz="2800" dirty="0" smtClean="0"/>
              <a:t/>
            </a:r>
            <a:br>
              <a:rPr lang="en-US" sz="2800" dirty="0" smtClean="0"/>
            </a:br>
            <a:r>
              <a:rPr lang="en-US" sz="2800" dirty="0" smtClean="0"/>
              <a:t>-imposed some restrictions on new banks with respect to opening branches, with a view to maintaining the franchise value of existing banks.</a:t>
            </a:r>
            <a:endParaRPr 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noAutofit/>
          </a:bodyPr>
          <a:lstStyle/>
          <a:p>
            <a:pPr algn="l"/>
            <a:r>
              <a:rPr lang="en-US" sz="2800" dirty="0" smtClean="0"/>
              <a:t>result of the reforms</a:t>
            </a:r>
            <a:br>
              <a:rPr lang="en-US" sz="2800" dirty="0" smtClean="0"/>
            </a:br>
            <a:r>
              <a:rPr lang="en-US" sz="2800" dirty="0" smtClean="0"/>
              <a:t>- the number of banks increased rapidly. In 1991, there</a:t>
            </a:r>
            <a:br>
              <a:rPr lang="en-US" sz="2800" dirty="0" smtClean="0"/>
            </a:br>
            <a:r>
              <a:rPr lang="en-US" sz="2800" dirty="0" smtClean="0"/>
              <a:t>were 27 public-sector banks and 26 domestic private banks with 60,000 branches,</a:t>
            </a:r>
            <a:br>
              <a:rPr lang="en-US" sz="2800" dirty="0" smtClean="0"/>
            </a:br>
            <a:r>
              <a:rPr lang="en-US" sz="2800" dirty="0" smtClean="0"/>
              <a:t/>
            </a:r>
            <a:br>
              <a:rPr lang="en-US" sz="2800" dirty="0" smtClean="0"/>
            </a:br>
            <a:r>
              <a:rPr lang="en-US" sz="2800" dirty="0" smtClean="0"/>
              <a:t>-24 foreign banks with 140 branches, and 20 foreign banks with a representative office.</a:t>
            </a:r>
            <a:br>
              <a:rPr lang="en-US" sz="2800" dirty="0" smtClean="0"/>
            </a:br>
            <a:r>
              <a:rPr lang="en-US" sz="2800" dirty="0" smtClean="0"/>
              <a:t/>
            </a:r>
            <a:br>
              <a:rPr lang="en-US" sz="2800" dirty="0" smtClean="0"/>
            </a:br>
            <a:r>
              <a:rPr lang="en-US" sz="2800" dirty="0" smtClean="0"/>
              <a:t>-Between January 1993 and March 1998, 24 new private banks (nine domestic and 15 foreign) entered the market;</a:t>
            </a:r>
            <a:br>
              <a:rPr lang="en-US" sz="2800" dirty="0" smtClean="0"/>
            </a:br>
            <a:r>
              <a:rPr lang="en-US" sz="2800" dirty="0" smtClean="0"/>
              <a:t/>
            </a:r>
            <a:br>
              <a:rPr lang="en-US" sz="2800" dirty="0" smtClean="0"/>
            </a:br>
            <a:r>
              <a:rPr lang="en-US" sz="2800" dirty="0" smtClean="0"/>
              <a:t> the total number of scheduled commercial banks,</a:t>
            </a:r>
            <a:br>
              <a:rPr lang="en-US" sz="2800" dirty="0" smtClean="0"/>
            </a:br>
            <a:r>
              <a:rPr lang="en-US" sz="2800" dirty="0" smtClean="0"/>
              <a:t>excluding specialized banks such as the Regional Rural Banks rose from 75 in 1991/92 to 99 in 1997/98.</a:t>
            </a:r>
            <a:endParaRPr lang="en-US"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1362"/>
          </a:xfrm>
        </p:spPr>
        <p:txBody>
          <a:bodyPr>
            <a:normAutofit/>
          </a:bodyPr>
          <a:lstStyle/>
          <a:p>
            <a:pPr algn="l"/>
            <a:r>
              <a:rPr lang="en-US" sz="3100" dirty="0" smtClean="0"/>
              <a:t>Entry deregulation was accompanied by</a:t>
            </a:r>
            <a:br>
              <a:rPr lang="en-US" sz="3100" dirty="0" smtClean="0"/>
            </a:br>
            <a:r>
              <a:rPr lang="en-US" sz="3100" dirty="0" smtClean="0"/>
              <a:t>- progressive deregulation of interest rates on </a:t>
            </a:r>
            <a:br>
              <a:rPr lang="en-US" sz="3100" dirty="0" smtClean="0"/>
            </a:br>
            <a:r>
              <a:rPr lang="en-US" sz="3100" dirty="0" smtClean="0"/>
              <a:t>deposits and advances. From October 1994, interest rates were deregulated in a phased manner and by October 1997, banks were allowed to set interest rates on all term deposits of maturity of more than 30 days and on all advances exceeding Rs 200,000</a:t>
            </a:r>
            <a:r>
              <a:rPr lang="en-US" dirty="0" smtClean="0"/>
              <a:t>.</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16562"/>
          </a:xfrm>
        </p:spPr>
        <p:txBody>
          <a:bodyPr>
            <a:noAutofit/>
          </a:bodyPr>
          <a:lstStyle/>
          <a:p>
            <a:pPr algn="l"/>
            <a:r>
              <a:rPr lang="en-US" sz="3200" dirty="0" smtClean="0"/>
              <a:t>In 1993, foreign banks – which used to be exempt from this requirement while all other commercial banks were required to earmark 40 per cent of credit – were required to allocate 32 per cent of credit to priority sectors.</a:t>
            </a:r>
            <a:endParaRPr lang="en-US" sz="3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92762"/>
          </a:xfrm>
        </p:spPr>
        <p:txBody>
          <a:bodyPr>
            <a:normAutofit/>
          </a:bodyPr>
          <a:lstStyle/>
          <a:p>
            <a:pPr algn="l"/>
            <a:r>
              <a:rPr lang="en-US" sz="3200" b="1" dirty="0" smtClean="0"/>
              <a:t>Drastic versus gradual privatization approaches -</a:t>
            </a:r>
            <a:r>
              <a:rPr lang="en-US" sz="3200" dirty="0" smtClean="0"/>
              <a:t>unique </a:t>
            </a:r>
            <a:r>
              <a:rPr lang="en-US" sz="3200" dirty="0" err="1" smtClean="0"/>
              <a:t>featurethe</a:t>
            </a:r>
            <a:r>
              <a:rPr lang="en-US" sz="3200" dirty="0" smtClean="0"/>
              <a:t> Indian Government did not engage in a drastic privatization of public-sector banks unlike Hungary and Poland </a:t>
            </a:r>
            <a:br>
              <a:rPr lang="en-US" sz="3200" dirty="0" smtClean="0"/>
            </a:br>
            <a:r>
              <a:rPr lang="en-US" sz="3200" dirty="0" smtClean="0"/>
              <a:t>-chose a gradual approach toward restructuring these</a:t>
            </a:r>
            <a:br>
              <a:rPr lang="en-US" sz="3200" dirty="0" smtClean="0"/>
            </a:br>
            <a:r>
              <a:rPr lang="en-US" sz="3200" dirty="0" smtClean="0"/>
              <a:t>banks by enhancing competition through entry deregulation of foreign and domestic banks.</a:t>
            </a: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txBody>
          <a:bodyPr>
            <a:noAutofit/>
          </a:bodyPr>
          <a:lstStyle/>
          <a:p>
            <a:pPr algn="l"/>
            <a:r>
              <a:rPr lang="en-US" sz="2800" dirty="0" smtClean="0">
                <a:solidFill>
                  <a:srgbClr val="FF0000"/>
                </a:solidFill>
              </a:rPr>
              <a:t>Many countries adopted a series of financial sector liberalization measures in the late 1980s and early 1990s that included</a:t>
            </a:r>
            <a:endParaRPr lang="en-US" sz="2800" dirty="0">
              <a:solidFill>
                <a:srgbClr val="FF0000"/>
              </a:solidFill>
            </a:endParaRPr>
          </a:p>
        </p:txBody>
      </p:sp>
      <p:sp>
        <p:nvSpPr>
          <p:cNvPr id="3" name="Content Placeholder 2"/>
          <p:cNvSpPr>
            <a:spLocks noGrp="1"/>
          </p:cNvSpPr>
          <p:nvPr>
            <p:ph idx="1"/>
          </p:nvPr>
        </p:nvSpPr>
        <p:spPr>
          <a:xfrm>
            <a:off x="457200" y="1600200"/>
            <a:ext cx="8229600" cy="4876800"/>
          </a:xfrm>
        </p:spPr>
        <p:txBody>
          <a:bodyPr/>
          <a:lstStyle/>
          <a:p>
            <a:pPr>
              <a:buNone/>
            </a:pPr>
            <a:r>
              <a:rPr lang="en-US" dirty="0" smtClean="0"/>
              <a:t>    1. interest rate liberalization</a:t>
            </a:r>
          </a:p>
          <a:p>
            <a:pPr>
              <a:buNone/>
            </a:pPr>
            <a:r>
              <a:rPr lang="en-US" dirty="0" smtClean="0"/>
              <a:t/>
            </a:r>
            <a:br>
              <a:rPr lang="en-US" dirty="0" smtClean="0"/>
            </a:br>
            <a:r>
              <a:rPr lang="en-US" dirty="0" smtClean="0"/>
              <a:t>2. entry deregulations, </a:t>
            </a:r>
          </a:p>
          <a:p>
            <a:pPr>
              <a:buNone/>
            </a:pPr>
            <a:r>
              <a:rPr lang="en-US" dirty="0" smtClean="0"/>
              <a:t/>
            </a:r>
            <a:br>
              <a:rPr lang="en-US" dirty="0" smtClean="0"/>
            </a:br>
            <a:r>
              <a:rPr lang="en-US" dirty="0" smtClean="0"/>
              <a:t>3. reduction of reserve requirements</a:t>
            </a:r>
          </a:p>
          <a:p>
            <a:pPr>
              <a:buNone/>
            </a:pPr>
            <a:r>
              <a:rPr lang="en-US" dirty="0" smtClean="0"/>
              <a:t/>
            </a:r>
            <a:br>
              <a:rPr lang="en-US" dirty="0" smtClean="0"/>
            </a:br>
            <a:r>
              <a:rPr lang="en-US" dirty="0" smtClean="0"/>
              <a:t> 4.removal of credit allocation.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6858000"/>
          </a:xfrm>
        </p:spPr>
        <p:txBody>
          <a:bodyPr>
            <a:normAutofit fontScale="90000"/>
          </a:bodyPr>
          <a:lstStyle/>
          <a:p>
            <a:pPr algn="l"/>
            <a:r>
              <a:rPr lang="en-US" sz="3600" b="1" dirty="0" smtClean="0"/>
              <a:t>Diversification of banking activities </a:t>
            </a:r>
            <a:br>
              <a:rPr lang="en-US" sz="3600" b="1" dirty="0" smtClean="0"/>
            </a:br>
            <a:r>
              <a:rPr lang="en-US" sz="3600" b="1" dirty="0" smtClean="0"/>
              <a:t/>
            </a:r>
            <a:br>
              <a:rPr lang="en-US" sz="3600" b="1" dirty="0" smtClean="0"/>
            </a:br>
            <a:r>
              <a:rPr lang="en-US" sz="3600" dirty="0" smtClean="0"/>
              <a:t>Reserve Bank of India has permitted commercial banks to engage in diverse activities</a:t>
            </a:r>
            <a:br>
              <a:rPr lang="en-US" sz="3600" dirty="0" smtClean="0"/>
            </a:br>
            <a:r>
              <a:rPr lang="en-US" sz="3600" dirty="0" smtClean="0"/>
              <a:t/>
            </a:r>
            <a:br>
              <a:rPr lang="en-US" sz="3600" dirty="0" smtClean="0"/>
            </a:br>
            <a:r>
              <a:rPr lang="en-US" sz="3600" dirty="0" smtClean="0"/>
              <a:t>-securities related transactions (for example, underwriting, dealing and brokerage)</a:t>
            </a:r>
            <a:br>
              <a:rPr lang="en-US" sz="3600" dirty="0" smtClean="0"/>
            </a:br>
            <a:r>
              <a:rPr lang="en-US" sz="3600" dirty="0" smtClean="0"/>
              <a:t> </a:t>
            </a:r>
            <a:br>
              <a:rPr lang="en-US" sz="3600" dirty="0" smtClean="0"/>
            </a:br>
            <a:r>
              <a:rPr lang="en-US" sz="3600" dirty="0" smtClean="0"/>
              <a:t>-foreign exchange transactions and</a:t>
            </a:r>
            <a:br>
              <a:rPr lang="en-US" sz="3600" dirty="0" smtClean="0"/>
            </a:br>
            <a:r>
              <a:rPr lang="en-US" sz="3600" dirty="0" smtClean="0"/>
              <a:t/>
            </a:r>
            <a:br>
              <a:rPr lang="en-US" sz="3600" dirty="0" smtClean="0"/>
            </a:br>
            <a:r>
              <a:rPr lang="en-US" sz="3600" dirty="0" smtClean="0"/>
              <a:t>- leasing activities. </a:t>
            </a:r>
            <a:br>
              <a:rPr lang="en-US" sz="3600" dirty="0" smtClean="0"/>
            </a:br>
            <a:r>
              <a:rPr lang="en-US" sz="3600" dirty="0" smtClean="0"/>
              <a:t/>
            </a:r>
            <a:br>
              <a:rPr lang="en-US" sz="3600" dirty="0" smtClean="0"/>
            </a:br>
            <a:r>
              <a:rPr lang="en-US" sz="3600" dirty="0" smtClean="0"/>
              <a:t>-The 1991 reforms lowered the CRR and</a:t>
            </a:r>
            <a:br>
              <a:rPr lang="en-US" sz="3600" dirty="0" smtClean="0"/>
            </a:br>
            <a:r>
              <a:rPr lang="en-US" sz="3600" dirty="0" smtClean="0"/>
              <a:t>SLR, enabling banks to diversify their activities.</a:t>
            </a:r>
            <a:endParaRPr lang="en-US"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rmAutofit fontScale="90000"/>
          </a:bodyPr>
          <a:lstStyle/>
          <a:p>
            <a:pPr algn="l"/>
            <a:r>
              <a:rPr lang="en-US" sz="3600" dirty="0" smtClean="0"/>
              <a:t/>
            </a:r>
            <a:br>
              <a:rPr lang="en-US" sz="3600" dirty="0" smtClean="0"/>
            </a:br>
            <a:r>
              <a:rPr lang="en-US" sz="3600" dirty="0" smtClean="0"/>
              <a:t/>
            </a:r>
            <a:br>
              <a:rPr lang="en-US" sz="3600" dirty="0" smtClean="0"/>
            </a:br>
            <a:r>
              <a:rPr lang="en-US" sz="3600" dirty="0" smtClean="0"/>
              <a:t/>
            </a:r>
            <a:br>
              <a:rPr lang="en-US" sz="3600" dirty="0" smtClean="0"/>
            </a:br>
            <a:r>
              <a:rPr lang="en-US" sz="3600" dirty="0" smtClean="0"/>
              <a:t>I St Phase </a:t>
            </a:r>
            <a:br>
              <a:rPr lang="en-US" sz="3600" dirty="0" smtClean="0"/>
            </a:br>
            <a:r>
              <a:rPr lang="en-US" sz="3600" dirty="0" smtClean="0"/>
              <a:t>basis </a:t>
            </a:r>
            <a:r>
              <a:rPr lang="en-US" sz="3600" dirty="0" err="1" smtClean="0"/>
              <a:t>Narasimham</a:t>
            </a:r>
            <a:r>
              <a:rPr lang="en-US" sz="3600" dirty="0" smtClean="0"/>
              <a:t> Committee I 1991 Broadly Classified</a:t>
            </a:r>
            <a:br>
              <a:rPr lang="en-US" sz="3600" dirty="0" smtClean="0"/>
            </a:br>
            <a:r>
              <a:rPr lang="en-US" sz="3600" dirty="0" smtClean="0"/>
              <a:t/>
            </a:r>
            <a:br>
              <a:rPr lang="en-US" sz="3600" dirty="0" smtClean="0"/>
            </a:br>
            <a:r>
              <a:rPr lang="en-US" sz="3600" dirty="0" smtClean="0"/>
              <a:t>1. Strengthening measures- to face fluctuations in the economic activity</a:t>
            </a:r>
            <a:br>
              <a:rPr lang="en-US" sz="3600" dirty="0" smtClean="0"/>
            </a:br>
            <a:r>
              <a:rPr lang="en-US" sz="3600" dirty="0" smtClean="0"/>
              <a:t/>
            </a:r>
            <a:br>
              <a:rPr lang="en-US" sz="3600" dirty="0" smtClean="0"/>
            </a:br>
            <a:r>
              <a:rPr lang="en-US" sz="3600" dirty="0" err="1" smtClean="0"/>
              <a:t>i</a:t>
            </a:r>
            <a:r>
              <a:rPr lang="en-US" sz="3600" dirty="0" smtClean="0"/>
              <a:t>. Capital Adequacy- Basel norms</a:t>
            </a:r>
            <a:br>
              <a:rPr lang="en-US" sz="3600" dirty="0" smtClean="0"/>
            </a:br>
            <a:r>
              <a:rPr lang="en-US" sz="3600" dirty="0" smtClean="0"/>
              <a:t/>
            </a:r>
            <a:br>
              <a:rPr lang="en-US" sz="3600" dirty="0" smtClean="0"/>
            </a:br>
            <a:r>
              <a:rPr lang="en-US" sz="3200" b="1" dirty="0" smtClean="0"/>
              <a:t>Objectives of CAR : </a:t>
            </a:r>
            <a:r>
              <a:rPr lang="en-US" sz="3200" dirty="0" smtClean="0"/>
              <a:t>The fundamental objective behind the norms is to strengthen the soundness and stability of the banking system. </a:t>
            </a:r>
            <a:br>
              <a:rPr lang="en-US" sz="3200" dirty="0" smtClean="0"/>
            </a:br>
            <a:r>
              <a:rPr lang="en-US" sz="3200" dirty="0" smtClean="0"/>
              <a:t/>
            </a:r>
            <a:br>
              <a:rPr lang="en-US" sz="3200" dirty="0" smtClean="0"/>
            </a:br>
            <a:r>
              <a:rPr lang="en-US" sz="3200" dirty="0" smtClean="0"/>
              <a:t/>
            </a:r>
            <a:br>
              <a:rPr lang="en-US" sz="3200" dirty="0" smtClean="0"/>
            </a:br>
            <a:r>
              <a:rPr lang="en-US" sz="3600" dirty="0" smtClean="0"/>
              <a:t/>
            </a:r>
            <a:br>
              <a:rPr lang="en-US" sz="3600" dirty="0" smtClean="0"/>
            </a:br>
            <a:endParaRPr lang="en-US" sz="3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0"/>
          </a:xfrm>
        </p:spPr>
        <p:txBody>
          <a:bodyPr>
            <a:normAutofit fontScale="90000"/>
          </a:bodyPr>
          <a:lstStyle/>
          <a:p>
            <a:pPr algn="l"/>
            <a:r>
              <a:rPr lang="en-US" sz="4000" b="1" dirty="0" smtClean="0"/>
              <a:t>Capital Adequacy Ratio or CAR or CRAR : </a:t>
            </a:r>
            <a:r>
              <a:rPr lang="en-US" sz="4000" dirty="0" smtClean="0"/>
              <a:t>It is ratio of capital fund to risk weighted assets expressed in percentage terms i.e. </a:t>
            </a:r>
            <a:br>
              <a:rPr lang="en-US" sz="4000" dirty="0" smtClean="0"/>
            </a:br>
            <a:r>
              <a:rPr lang="en-US" sz="4000" b="1" dirty="0" smtClean="0"/>
              <a:t>Minimum requirements of capital fund in India</a:t>
            </a:r>
            <a:r>
              <a:rPr lang="en-US" sz="4000" dirty="0" smtClean="0"/>
              <a:t>: </a:t>
            </a:r>
            <a:br>
              <a:rPr lang="en-US" sz="4000" dirty="0" smtClean="0"/>
            </a:br>
            <a:r>
              <a:rPr lang="en-US" sz="4000" dirty="0" smtClean="0"/>
              <a:t>* Existing Banks 09 % </a:t>
            </a:r>
            <a:br>
              <a:rPr lang="en-US" sz="4000" dirty="0" smtClean="0"/>
            </a:br>
            <a:r>
              <a:rPr lang="en-US" sz="4000" dirty="0" smtClean="0"/>
              <a:t/>
            </a:r>
            <a:br>
              <a:rPr lang="en-US" sz="4000" dirty="0" smtClean="0"/>
            </a:br>
            <a:r>
              <a:rPr lang="en-US" sz="4000" dirty="0" smtClean="0"/>
              <a:t>* New Private Sector Banks 10 % </a:t>
            </a:r>
            <a:br>
              <a:rPr lang="en-US" sz="4000" dirty="0" smtClean="0"/>
            </a:br>
            <a:r>
              <a:rPr lang="en-US" sz="4000" dirty="0" smtClean="0"/>
              <a:t/>
            </a:r>
            <a:br>
              <a:rPr lang="en-US" sz="4000" dirty="0" smtClean="0"/>
            </a:br>
            <a:r>
              <a:rPr lang="en-US" sz="4000" dirty="0" smtClean="0"/>
              <a:t>* </a:t>
            </a:r>
            <a:r>
              <a:rPr lang="en-US" sz="3600" dirty="0" smtClean="0"/>
              <a:t>Banks undertaking Insurance business 10 % </a:t>
            </a:r>
            <a:br>
              <a:rPr lang="en-US" sz="3600" dirty="0" smtClean="0"/>
            </a:br>
            <a:r>
              <a:rPr lang="en-US" sz="4000" dirty="0" smtClean="0"/>
              <a:t/>
            </a:r>
            <a:br>
              <a:rPr lang="en-US" sz="4000" dirty="0" smtClean="0"/>
            </a:br>
            <a:r>
              <a:rPr lang="en-US" sz="4000" dirty="0" smtClean="0"/>
              <a:t>* Local Area Banks </a:t>
            </a:r>
            <a:r>
              <a:rPr lang="en-US" dirty="0" smtClean="0"/>
              <a:t>15%</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92762"/>
          </a:xfrm>
        </p:spPr>
        <p:txBody>
          <a:bodyPr>
            <a:normAutofit/>
          </a:bodyPr>
          <a:lstStyle/>
          <a:p>
            <a:pPr algn="l"/>
            <a:r>
              <a:rPr lang="en-US" dirty="0" smtClean="0"/>
              <a:t>ii. Prudential Norm- asset classification, income recognition and provision for bad debts</a:t>
            </a:r>
            <a:br>
              <a:rPr lang="en-US" dirty="0" smtClean="0"/>
            </a:br>
            <a:r>
              <a:rPr lang="en-US" dirty="0" smtClean="0"/>
              <a:t/>
            </a:r>
            <a:br>
              <a:rPr lang="en-US" dirty="0" smtClean="0"/>
            </a:br>
            <a:r>
              <a:rPr lang="en-US" dirty="0" smtClean="0"/>
              <a:t>iii. Valuation norms and capital</a:t>
            </a:r>
            <a:br>
              <a:rPr lang="en-US" dirty="0" smtClean="0"/>
            </a:br>
            <a:r>
              <a:rPr lang="en-US" dirty="0" smtClean="0"/>
              <a:t/>
            </a:r>
            <a:br>
              <a:rPr lang="en-US" dirty="0" smtClean="0"/>
            </a:br>
            <a:r>
              <a:rPr lang="en-US" dirty="0" smtClean="0"/>
              <a:t>iv. Transparency and disclosures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rmAutofit fontScale="90000"/>
          </a:bodyPr>
          <a:lstStyle/>
          <a:p>
            <a:pPr algn="l"/>
            <a:r>
              <a:rPr lang="en-US" sz="3600" dirty="0" smtClean="0"/>
              <a:t>2. Operational flexibility</a:t>
            </a:r>
            <a:br>
              <a:rPr lang="en-US" sz="3600" dirty="0" smtClean="0"/>
            </a:br>
            <a:r>
              <a:rPr lang="en-US" sz="3600" dirty="0" smtClean="0"/>
              <a:t/>
            </a:r>
            <a:br>
              <a:rPr lang="en-US" sz="3600" dirty="0" smtClean="0"/>
            </a:br>
            <a:r>
              <a:rPr lang="en-US" sz="3600" dirty="0" err="1" smtClean="0"/>
              <a:t>i</a:t>
            </a:r>
            <a:r>
              <a:rPr lang="en-US" sz="3600" dirty="0" smtClean="0"/>
              <a:t>. Lowered CRR and SLR</a:t>
            </a:r>
            <a:br>
              <a:rPr lang="en-US" sz="3600" dirty="0" smtClean="0"/>
            </a:br>
            <a:r>
              <a:rPr lang="en-US" sz="3600" dirty="0" smtClean="0"/>
              <a:t/>
            </a:r>
            <a:br>
              <a:rPr lang="en-US" sz="3600" dirty="0" smtClean="0"/>
            </a:br>
            <a:r>
              <a:rPr lang="en-US" sz="3600" dirty="0" smtClean="0"/>
              <a:t>ii. deregulated interest rates</a:t>
            </a:r>
            <a:br>
              <a:rPr lang="en-US" sz="3600" dirty="0" smtClean="0"/>
            </a:br>
            <a:r>
              <a:rPr lang="en-US" sz="3600" dirty="0" smtClean="0"/>
              <a:t/>
            </a:r>
            <a:br>
              <a:rPr lang="en-US" sz="3600" dirty="0" smtClean="0"/>
            </a:br>
            <a:r>
              <a:rPr lang="en-US" sz="3600" dirty="0" smtClean="0"/>
              <a:t>iii. Operational autonomy- open new branches, upgrade extension counters, close non viable branches</a:t>
            </a:r>
            <a:br>
              <a:rPr lang="en-US" sz="3600" dirty="0" smtClean="0"/>
            </a:br>
            <a:r>
              <a:rPr lang="en-US" sz="3600" dirty="0" smtClean="0"/>
              <a:t> </a:t>
            </a:r>
            <a:br>
              <a:rPr lang="en-US" sz="3600" dirty="0" smtClean="0"/>
            </a:br>
            <a:r>
              <a:rPr lang="en-US" sz="3600" dirty="0" smtClean="0"/>
              <a:t>iv. Setting up of subsidiaries- </a:t>
            </a:r>
            <a:r>
              <a:rPr lang="en-US" sz="3600" dirty="0" err="1" smtClean="0"/>
              <a:t>Condu</a:t>
            </a:r>
            <a:r>
              <a:rPr lang="en-US" sz="3600" dirty="0" smtClean="0"/>
              <a:t/>
            </a:r>
            <a:br>
              <a:rPr lang="en-US" sz="3600" dirty="0" smtClean="0"/>
            </a:br>
            <a:r>
              <a:rPr lang="en-US" sz="3600" dirty="0" smtClean="0"/>
              <a:t> t diversified </a:t>
            </a:r>
            <a:r>
              <a:rPr lang="en-US" sz="3600" dirty="0" err="1" smtClean="0"/>
              <a:t>activites</a:t>
            </a:r>
            <a:r>
              <a:rPr lang="en-US" sz="3600" dirty="0" smtClean="0"/>
              <a:t>. </a:t>
            </a:r>
            <a:endParaRPr lang="en-US" sz="3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normAutofit/>
          </a:bodyPr>
          <a:lstStyle/>
          <a:p>
            <a:pPr algn="l"/>
            <a:r>
              <a:rPr lang="en-US" dirty="0" smtClean="0"/>
              <a:t>3. Competitive Efficiency Measures</a:t>
            </a:r>
            <a:br>
              <a:rPr lang="en-US" dirty="0" smtClean="0"/>
            </a:br>
            <a:r>
              <a:rPr lang="en-US" dirty="0" err="1" smtClean="0"/>
              <a:t>i</a:t>
            </a:r>
            <a:r>
              <a:rPr lang="en-US" dirty="0" smtClean="0"/>
              <a:t>. Private sector participation</a:t>
            </a:r>
            <a:br>
              <a:rPr lang="en-US" dirty="0" smtClean="0"/>
            </a:br>
            <a:r>
              <a:rPr lang="en-US" dirty="0" smtClean="0"/>
              <a:t>ii. Lowering of Government Shareholding</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16562"/>
          </a:xfrm>
        </p:spPr>
        <p:txBody>
          <a:bodyPr>
            <a:normAutofit/>
          </a:bodyPr>
          <a:lstStyle/>
          <a:p>
            <a:pPr algn="l"/>
            <a:r>
              <a:rPr lang="en-US" dirty="0" smtClean="0"/>
              <a:t>4.Legal Environment Measures- for recovery.</a:t>
            </a:r>
            <a:br>
              <a:rPr lang="en-US" dirty="0" smtClean="0"/>
            </a:br>
            <a:r>
              <a:rPr lang="en-US" dirty="0" smtClean="0"/>
              <a:t/>
            </a:r>
            <a:br>
              <a:rPr lang="en-US" dirty="0" smtClean="0"/>
            </a:br>
            <a:r>
              <a:rPr lang="en-US" dirty="0" err="1" smtClean="0"/>
              <a:t>i</a:t>
            </a:r>
            <a:r>
              <a:rPr lang="en-US" dirty="0" smtClean="0"/>
              <a:t>. debt recovery tribunals</a:t>
            </a:r>
            <a:br>
              <a:rPr lang="en-US" dirty="0" smtClean="0"/>
            </a:br>
            <a:r>
              <a:rPr lang="en-US" dirty="0" smtClean="0"/>
              <a:t/>
            </a:r>
            <a:br>
              <a:rPr lang="en-US" dirty="0" smtClean="0"/>
            </a:br>
            <a:r>
              <a:rPr lang="en-US" dirty="0" smtClean="0"/>
              <a:t>ii. High powered committee under justice Sri </a:t>
            </a:r>
            <a:r>
              <a:rPr lang="en-US" dirty="0" err="1" smtClean="0"/>
              <a:t>Eradi</a:t>
            </a:r>
            <a:r>
              <a:rPr lang="en-US" dirty="0" smtClean="0"/>
              <a:t> – suggest appropriate Foreclosure laws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745162"/>
          </a:xfrm>
        </p:spPr>
        <p:txBody>
          <a:bodyPr>
            <a:normAutofit/>
          </a:bodyPr>
          <a:lstStyle/>
          <a:p>
            <a:pPr algn="l"/>
            <a:r>
              <a:rPr lang="en-US" dirty="0" smtClean="0"/>
              <a:t>5. Consumer Services and Priority Sector lending Measures</a:t>
            </a:r>
            <a:br>
              <a:rPr lang="en-US" dirty="0" smtClean="0"/>
            </a:br>
            <a:r>
              <a:rPr lang="en-US" dirty="0" smtClean="0"/>
              <a:t/>
            </a:r>
            <a:br>
              <a:rPr lang="en-US" dirty="0" smtClean="0"/>
            </a:br>
            <a:r>
              <a:rPr lang="en-US" dirty="0" err="1" smtClean="0"/>
              <a:t>i</a:t>
            </a:r>
            <a:r>
              <a:rPr lang="en-US" dirty="0" smtClean="0"/>
              <a:t>. 40 % to priority sector</a:t>
            </a:r>
            <a:br>
              <a:rPr lang="en-US" dirty="0" smtClean="0"/>
            </a:br>
            <a:r>
              <a:rPr lang="en-US" dirty="0" smtClean="0"/>
              <a:t/>
            </a:r>
            <a:br>
              <a:rPr lang="en-US" dirty="0" smtClean="0"/>
            </a:br>
            <a:r>
              <a:rPr lang="en-US" dirty="0" smtClean="0"/>
              <a:t>ii. Banking Ombudsman Scheme (1995) amended 2006: Speedy settlement of disputes</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629400"/>
          </a:xfrm>
        </p:spPr>
        <p:txBody>
          <a:bodyPr>
            <a:normAutofit fontScale="90000"/>
          </a:bodyPr>
          <a:lstStyle/>
          <a:p>
            <a:pPr algn="l"/>
            <a:r>
              <a:rPr lang="en-US" sz="3600" dirty="0" smtClean="0"/>
              <a:t/>
            </a:r>
            <a:br>
              <a:rPr lang="en-US" sz="3600" dirty="0" smtClean="0"/>
            </a:br>
            <a:r>
              <a:rPr lang="en-US" sz="3600" dirty="0" smtClean="0"/>
              <a:t>Second Phase Of Banking Sector reforms – based on recommendation </a:t>
            </a:r>
            <a:r>
              <a:rPr lang="en-US" sz="3600" dirty="0" err="1" smtClean="0"/>
              <a:t>Narasimham</a:t>
            </a:r>
            <a:r>
              <a:rPr lang="en-US" sz="3600" dirty="0" smtClean="0"/>
              <a:t> Committee report 1998</a:t>
            </a:r>
            <a:br>
              <a:rPr lang="en-US" sz="3600" dirty="0" smtClean="0"/>
            </a:br>
            <a:r>
              <a:rPr lang="en-US" sz="3600" dirty="0" smtClean="0"/>
              <a:t>placed emphasis on</a:t>
            </a:r>
            <a:br>
              <a:rPr lang="en-US" sz="3600" dirty="0" smtClean="0"/>
            </a:br>
            <a:r>
              <a:rPr lang="en-US" sz="3600" dirty="0" err="1" smtClean="0"/>
              <a:t>i</a:t>
            </a:r>
            <a:r>
              <a:rPr lang="en-US" sz="3600" dirty="0" smtClean="0"/>
              <a:t>. Structural measures</a:t>
            </a:r>
            <a:br>
              <a:rPr lang="en-US" sz="3600" dirty="0" smtClean="0"/>
            </a:br>
            <a:r>
              <a:rPr lang="en-US" sz="3600" dirty="0" smtClean="0"/>
              <a:t/>
            </a:r>
            <a:br>
              <a:rPr lang="en-US" sz="3600" dirty="0" smtClean="0"/>
            </a:br>
            <a:r>
              <a:rPr lang="en-US" sz="3600" dirty="0" smtClean="0"/>
              <a:t>ii. Improvement in standards of disclosure and levels of transparency</a:t>
            </a:r>
            <a:br>
              <a:rPr lang="en-US" sz="3600" dirty="0" smtClean="0"/>
            </a:br>
            <a:r>
              <a:rPr lang="en-US" sz="3600" dirty="0" smtClean="0"/>
              <a:t/>
            </a:r>
            <a:br>
              <a:rPr lang="en-US" sz="3600" dirty="0" smtClean="0"/>
            </a:br>
            <a:r>
              <a:rPr lang="en-US" sz="3600" dirty="0" smtClean="0"/>
              <a:t>iii. Upgrade Technology and HRD</a:t>
            </a:r>
            <a:br>
              <a:rPr lang="en-US" sz="3600" dirty="0" smtClean="0"/>
            </a:br>
            <a:r>
              <a:rPr lang="en-US" sz="3600" dirty="0" smtClean="0"/>
              <a:t/>
            </a:r>
            <a:br>
              <a:rPr lang="en-US" sz="3600" dirty="0" smtClean="0"/>
            </a:br>
            <a:r>
              <a:rPr lang="en-US" sz="3600" dirty="0" smtClean="0"/>
              <a:t>- to align Indian banking standards with International standards </a:t>
            </a:r>
            <a:r>
              <a:rPr lang="en-US" dirty="0" smtClean="0"/>
              <a:t/>
            </a:r>
            <a:br>
              <a:rPr lang="en-US" dirty="0" smtClean="0"/>
            </a:br>
            <a:r>
              <a:rPr lang="en-US" dirty="0" smtClean="0"/>
              <a:t> </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400800"/>
          </a:xfrm>
        </p:spPr>
        <p:txBody>
          <a:bodyPr>
            <a:normAutofit fontScale="90000"/>
          </a:bodyPr>
          <a:lstStyle/>
          <a:p>
            <a:pPr algn="l"/>
            <a:r>
              <a:rPr lang="en-US" dirty="0" smtClean="0"/>
              <a:t>1. New areas for bank Financing:</a:t>
            </a:r>
            <a:br>
              <a:rPr lang="en-US" dirty="0" smtClean="0"/>
            </a:br>
            <a:r>
              <a:rPr lang="en-US" dirty="0" err="1" smtClean="0"/>
              <a:t>i</a:t>
            </a:r>
            <a:r>
              <a:rPr lang="en-US" dirty="0" smtClean="0"/>
              <a:t>. Insurance</a:t>
            </a:r>
            <a:br>
              <a:rPr lang="en-US" dirty="0" smtClean="0"/>
            </a:br>
            <a:r>
              <a:rPr lang="en-US" dirty="0" smtClean="0"/>
              <a:t/>
            </a:r>
            <a:br>
              <a:rPr lang="en-US" dirty="0" smtClean="0"/>
            </a:br>
            <a:r>
              <a:rPr lang="en-US" dirty="0" smtClean="0"/>
              <a:t>ii. Credit cards</a:t>
            </a:r>
            <a:br>
              <a:rPr lang="en-US" dirty="0" smtClean="0"/>
            </a:br>
            <a:r>
              <a:rPr lang="en-US" dirty="0" smtClean="0"/>
              <a:t/>
            </a:r>
            <a:br>
              <a:rPr lang="en-US" dirty="0" smtClean="0"/>
            </a:br>
            <a:r>
              <a:rPr lang="en-US" dirty="0" smtClean="0"/>
              <a:t>iii. Infrastructure financing</a:t>
            </a:r>
            <a:br>
              <a:rPr lang="en-US" dirty="0" smtClean="0"/>
            </a:br>
            <a:r>
              <a:rPr lang="en-US" dirty="0" smtClean="0"/>
              <a:t/>
            </a:r>
            <a:br>
              <a:rPr lang="en-US" dirty="0" smtClean="0"/>
            </a:br>
            <a:r>
              <a:rPr lang="en-US" dirty="0" smtClean="0"/>
              <a:t>iv. Leasing</a:t>
            </a:r>
            <a:br>
              <a:rPr lang="en-US" dirty="0" smtClean="0"/>
            </a:br>
            <a:r>
              <a:rPr lang="en-US" dirty="0" smtClean="0"/>
              <a:t/>
            </a:r>
            <a:br>
              <a:rPr lang="en-US" dirty="0" smtClean="0"/>
            </a:br>
            <a:r>
              <a:rPr lang="en-US" dirty="0" smtClean="0"/>
              <a:t>v. gold banking</a:t>
            </a:r>
            <a:br>
              <a:rPr lang="en-US" dirty="0" smtClean="0"/>
            </a:br>
            <a:r>
              <a:rPr lang="en-US" dirty="0" smtClean="0"/>
              <a:t>etc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rmAutofit/>
          </a:bodyPr>
          <a:lstStyle/>
          <a:p>
            <a:pPr algn="l"/>
            <a:r>
              <a:rPr lang="en-US" dirty="0" smtClean="0">
                <a:solidFill>
                  <a:srgbClr val="FF0000"/>
                </a:solidFill>
              </a:rPr>
              <a:t>Since the Asian financial crisis of 1997-1999, the importance of balancing financial liberalization with adequate regulation and supervision</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68962"/>
          </a:xfrm>
        </p:spPr>
        <p:txBody>
          <a:bodyPr>
            <a:normAutofit fontScale="90000"/>
          </a:bodyPr>
          <a:lstStyle/>
          <a:p>
            <a:pPr algn="l"/>
            <a:r>
              <a:rPr lang="en-US" dirty="0" smtClean="0"/>
              <a:t>2. New instruments for greater Flexibility</a:t>
            </a:r>
            <a:br>
              <a:rPr lang="en-US" dirty="0" smtClean="0"/>
            </a:br>
            <a:r>
              <a:rPr lang="en-US" dirty="0" smtClean="0"/>
              <a:t/>
            </a:r>
            <a:br>
              <a:rPr lang="en-US" dirty="0" smtClean="0"/>
            </a:br>
            <a:r>
              <a:rPr lang="en-US" dirty="0" err="1" smtClean="0"/>
              <a:t>i</a:t>
            </a:r>
            <a:r>
              <a:rPr lang="en-US" dirty="0" smtClean="0"/>
              <a:t>. interest rate swaps</a:t>
            </a:r>
            <a:br>
              <a:rPr lang="en-US" dirty="0" smtClean="0"/>
            </a:br>
            <a:r>
              <a:rPr lang="en-US" dirty="0" smtClean="0"/>
              <a:t/>
            </a:r>
            <a:br>
              <a:rPr lang="en-US" dirty="0" smtClean="0"/>
            </a:br>
            <a:r>
              <a:rPr lang="en-US" dirty="0" smtClean="0"/>
              <a:t>ii. Forward rate agreements</a:t>
            </a:r>
            <a:br>
              <a:rPr lang="en-US" dirty="0" smtClean="0"/>
            </a:br>
            <a:r>
              <a:rPr lang="en-US" dirty="0" smtClean="0"/>
              <a:t/>
            </a:r>
            <a:br>
              <a:rPr lang="en-US" dirty="0" smtClean="0"/>
            </a:br>
            <a:r>
              <a:rPr lang="en-US" dirty="0" smtClean="0"/>
              <a:t>iii. Cross currency forward contracts</a:t>
            </a:r>
            <a:br>
              <a:rPr lang="en-US" dirty="0" smtClean="0"/>
            </a:b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791200"/>
          </a:xfrm>
        </p:spPr>
        <p:txBody>
          <a:bodyPr>
            <a:normAutofit fontScale="90000"/>
          </a:bodyPr>
          <a:lstStyle/>
          <a:p>
            <a:pPr algn="l"/>
            <a:r>
              <a:rPr lang="en-US" sz="4000" dirty="0" smtClean="0"/>
              <a:t>3. Strengthening technology infrastructure  for payment and settlement system</a:t>
            </a:r>
            <a:br>
              <a:rPr lang="en-US" sz="4000" dirty="0" smtClean="0"/>
            </a:br>
            <a:r>
              <a:rPr lang="en-US" sz="4000" dirty="0" smtClean="0"/>
              <a:t/>
            </a:r>
            <a:br>
              <a:rPr lang="en-US" sz="4000" dirty="0" smtClean="0"/>
            </a:br>
            <a:r>
              <a:rPr lang="en-US" sz="4000" dirty="0" err="1" smtClean="0"/>
              <a:t>i</a:t>
            </a:r>
            <a:r>
              <a:rPr lang="en-US" sz="4000" dirty="0" smtClean="0"/>
              <a:t>. Electronic funds transfer</a:t>
            </a:r>
            <a:br>
              <a:rPr lang="en-US" sz="4000" dirty="0" smtClean="0"/>
            </a:br>
            <a:r>
              <a:rPr lang="en-US" sz="4000" dirty="0" smtClean="0"/>
              <a:t/>
            </a:r>
            <a:br>
              <a:rPr lang="en-US" sz="4000" dirty="0" smtClean="0"/>
            </a:br>
            <a:r>
              <a:rPr lang="en-US" sz="4000" dirty="0" smtClean="0"/>
              <a:t>ii. Centralized Funds Management </a:t>
            </a:r>
            <a:br>
              <a:rPr lang="en-US" sz="4000" dirty="0" smtClean="0"/>
            </a:br>
            <a:r>
              <a:rPr lang="en-US" sz="4000" dirty="0" smtClean="0"/>
              <a:t>system</a:t>
            </a:r>
            <a:br>
              <a:rPr lang="en-US" sz="4000" dirty="0" smtClean="0"/>
            </a:br>
            <a:r>
              <a:rPr lang="en-US" sz="4000" dirty="0" smtClean="0"/>
              <a:t/>
            </a:r>
            <a:br>
              <a:rPr lang="en-US" sz="4000" dirty="0" smtClean="0"/>
            </a:br>
            <a:r>
              <a:rPr lang="en-US" sz="4000" dirty="0" smtClean="0"/>
              <a:t>iii. Real time gross settlement </a:t>
            </a:r>
            <a:r>
              <a:rPr lang="en-US" dirty="0" smtClean="0"/>
              <a:t/>
            </a:r>
            <a:br>
              <a:rPr lang="en-US" dirty="0" smtClean="0"/>
            </a:b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fontScale="90000"/>
          </a:bodyPr>
          <a:lstStyle/>
          <a:p>
            <a:pPr algn="l"/>
            <a:r>
              <a:rPr lang="en-US" dirty="0" smtClean="0"/>
              <a:t>4. Increase in F D I limit in private banks in 2003 – 04 budget </a:t>
            </a:r>
            <a:br>
              <a:rPr lang="en-US" dirty="0" smtClean="0"/>
            </a:br>
            <a:r>
              <a:rPr lang="en-US" dirty="0" smtClean="0"/>
              <a:t/>
            </a:r>
            <a:br>
              <a:rPr lang="en-US" dirty="0" smtClean="0"/>
            </a:br>
            <a:r>
              <a:rPr lang="en-US" dirty="0" smtClean="0"/>
              <a:t>-from 49 to 74 percentage</a:t>
            </a:r>
            <a:br>
              <a:rPr lang="en-US" dirty="0" smtClean="0"/>
            </a:br>
            <a:r>
              <a:rPr lang="en-US" dirty="0" smtClean="0"/>
              <a:t/>
            </a:r>
            <a:br>
              <a:rPr lang="en-US" dirty="0" smtClean="0"/>
            </a:br>
            <a:r>
              <a:rPr lang="en-US" dirty="0" smtClean="0"/>
              <a:t>- 10% capital on voting rights removed allowing, them voting rights in proportion to their stake holdings</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a:bodyPr>
          <a:lstStyle/>
          <a:p>
            <a:pPr algn="l"/>
            <a:r>
              <a:rPr lang="en-US" dirty="0" smtClean="0"/>
              <a:t>5. Introduction of universal banking</a:t>
            </a:r>
            <a:br>
              <a:rPr lang="en-US" dirty="0" smtClean="0"/>
            </a:br>
            <a:r>
              <a:rPr lang="en-US" dirty="0" smtClean="0"/>
              <a:t/>
            </a:r>
            <a:br>
              <a:rPr lang="en-US" dirty="0" smtClean="0"/>
            </a:br>
            <a:r>
              <a:rPr lang="en-US" dirty="0" smtClean="0"/>
              <a:t>-Combining commercial banking and investment banking </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553200"/>
          </a:xfrm>
        </p:spPr>
        <p:txBody>
          <a:bodyPr>
            <a:normAutofit fontScale="90000"/>
          </a:bodyPr>
          <a:lstStyle/>
          <a:p>
            <a:pPr algn="l"/>
            <a:r>
              <a:rPr lang="en-US" sz="4000" dirty="0" smtClean="0"/>
              <a:t/>
            </a:r>
            <a:br>
              <a:rPr lang="en-US" sz="4000" dirty="0" smtClean="0"/>
            </a:br>
            <a:r>
              <a:rPr lang="en-US" sz="4000" dirty="0" smtClean="0"/>
              <a:t/>
            </a:r>
            <a:br>
              <a:rPr lang="en-US" sz="4000" dirty="0" smtClean="0"/>
            </a:br>
            <a:r>
              <a:rPr lang="en-US" sz="4000" dirty="0" smtClean="0"/>
              <a:t>6. Managerial autonomy 2005 to create level playing field</a:t>
            </a:r>
            <a:br>
              <a:rPr lang="en-US" sz="4000" dirty="0" smtClean="0"/>
            </a:br>
            <a:r>
              <a:rPr lang="en-US" sz="4000" dirty="0" smtClean="0"/>
              <a:t/>
            </a:r>
            <a:br>
              <a:rPr lang="en-US" sz="4000" dirty="0" smtClean="0"/>
            </a:br>
            <a:r>
              <a:rPr lang="en-US" sz="4000" dirty="0" err="1" smtClean="0"/>
              <a:t>i</a:t>
            </a:r>
            <a:r>
              <a:rPr lang="en-US" sz="4000" dirty="0" smtClean="0"/>
              <a:t>. pursue new lines of business</a:t>
            </a:r>
            <a:br>
              <a:rPr lang="en-US" sz="4000" dirty="0" smtClean="0"/>
            </a:br>
            <a:r>
              <a:rPr lang="en-US" sz="4000" dirty="0" smtClean="0"/>
              <a:t/>
            </a:r>
            <a:br>
              <a:rPr lang="en-US" sz="4000" dirty="0" smtClean="0"/>
            </a:br>
            <a:r>
              <a:rPr lang="en-US" sz="4000" dirty="0" smtClean="0"/>
              <a:t>ii. Make suitable acquisition</a:t>
            </a:r>
            <a:br>
              <a:rPr lang="en-US" sz="4000" dirty="0" smtClean="0"/>
            </a:br>
            <a:r>
              <a:rPr lang="en-US" sz="4000" dirty="0" smtClean="0"/>
              <a:t/>
            </a:r>
            <a:br>
              <a:rPr lang="en-US" sz="4000" dirty="0" smtClean="0"/>
            </a:br>
            <a:r>
              <a:rPr lang="en-US" sz="4000" dirty="0" smtClean="0"/>
              <a:t>iii. Close/ merger unviable branches</a:t>
            </a:r>
            <a:br>
              <a:rPr lang="en-US" sz="4000" dirty="0" smtClean="0"/>
            </a:br>
            <a:r>
              <a:rPr lang="en-US" sz="4000" dirty="0" smtClean="0"/>
              <a:t/>
            </a:r>
            <a:br>
              <a:rPr lang="en-US" sz="4000" dirty="0" smtClean="0"/>
            </a:br>
            <a:r>
              <a:rPr lang="en-US" sz="4000" dirty="0" smtClean="0"/>
              <a:t>iv. Open overseas branches</a:t>
            </a:r>
            <a:br>
              <a:rPr lang="en-US" sz="4000" dirty="0" smtClean="0"/>
            </a:br>
            <a:r>
              <a:rPr lang="en-US" sz="4000" dirty="0" smtClean="0"/>
              <a:t/>
            </a:r>
            <a:br>
              <a:rPr lang="en-US" sz="4000" dirty="0" smtClean="0"/>
            </a:br>
            <a:r>
              <a:rPr lang="en-US" sz="4000" dirty="0" smtClean="0"/>
              <a:t>v. decide human resource issues</a:t>
            </a:r>
            <a:br>
              <a:rPr lang="en-US" sz="4000" dirty="0" smtClean="0"/>
            </a:br>
            <a:r>
              <a:rPr lang="en-US" dirty="0" smtClean="0"/>
              <a:t/>
            </a:r>
            <a:br>
              <a:rPr lang="en-US" dirty="0" smtClean="0"/>
            </a:b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fontScale="90000"/>
          </a:bodyPr>
          <a:lstStyle/>
          <a:p>
            <a:pPr algn="l"/>
            <a:r>
              <a:rPr lang="en-US" sz="3600" dirty="0" smtClean="0"/>
              <a:t>7. Management of NPAs by  banks</a:t>
            </a:r>
            <a:br>
              <a:rPr lang="en-US" sz="3600" dirty="0" smtClean="0"/>
            </a:br>
            <a:r>
              <a:rPr lang="en-US" sz="3600" dirty="0" smtClean="0"/>
              <a:t/>
            </a:r>
            <a:br>
              <a:rPr lang="en-US" sz="3600" dirty="0" smtClean="0"/>
            </a:br>
            <a:r>
              <a:rPr lang="en-US" sz="3600" dirty="0" smtClean="0"/>
              <a:t>- Reconstruction of Financial Assets and Enforcement of Security Interest Act 2002.</a:t>
            </a:r>
            <a:br>
              <a:rPr lang="en-US" sz="3600" dirty="0" smtClean="0"/>
            </a:br>
            <a:r>
              <a:rPr lang="en-US" sz="3600" dirty="0" smtClean="0"/>
              <a:t/>
            </a:r>
            <a:br>
              <a:rPr lang="en-US" sz="3600" dirty="0" smtClean="0"/>
            </a:br>
            <a:r>
              <a:rPr lang="en-US" sz="3600" dirty="0" smtClean="0"/>
              <a:t>- enables setting up asset management companies</a:t>
            </a:r>
            <a:br>
              <a:rPr lang="en-US" sz="3600" dirty="0" smtClean="0"/>
            </a:br>
            <a:r>
              <a:rPr lang="en-US" sz="3600" dirty="0" smtClean="0"/>
              <a:t/>
            </a:r>
            <a:br>
              <a:rPr lang="en-US" sz="3600" dirty="0" smtClean="0"/>
            </a:br>
            <a:r>
              <a:rPr lang="en-US" sz="3600" dirty="0" smtClean="0"/>
              <a:t>- corporate Debt Restructuring </a:t>
            </a:r>
            <a:br>
              <a:rPr lang="en-US" sz="3600" dirty="0" smtClean="0"/>
            </a:br>
            <a:r>
              <a:rPr lang="en-US" sz="3600" dirty="0" smtClean="0"/>
              <a:t/>
            </a:r>
            <a:br>
              <a:rPr lang="en-US" sz="3600" dirty="0" smtClean="0"/>
            </a:br>
            <a:r>
              <a:rPr lang="en-US" sz="3600" dirty="0" smtClean="0"/>
              <a:t>- Debt Recovery tribunals</a:t>
            </a:r>
            <a:br>
              <a:rPr lang="en-US" sz="3600" dirty="0" smtClean="0"/>
            </a:br>
            <a:r>
              <a:rPr lang="en-US" sz="3600" dirty="0" smtClean="0"/>
              <a:t/>
            </a:r>
            <a:br>
              <a:rPr lang="en-US" sz="3600" dirty="0" smtClean="0"/>
            </a:br>
            <a:r>
              <a:rPr lang="en-US" sz="3600" dirty="0" smtClean="0"/>
              <a:t>- </a:t>
            </a:r>
            <a:r>
              <a:rPr lang="en-US" sz="3600" dirty="0" err="1" smtClean="0"/>
              <a:t>Lok</a:t>
            </a:r>
            <a:r>
              <a:rPr lang="en-US" sz="3600" dirty="0" smtClean="0"/>
              <a:t> </a:t>
            </a:r>
            <a:r>
              <a:rPr lang="en-US" sz="3600" dirty="0" err="1" smtClean="0"/>
              <a:t>Adalats</a:t>
            </a:r>
            <a:endParaRPr lang="en-US" sz="36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324600"/>
          </a:xfrm>
        </p:spPr>
        <p:txBody>
          <a:bodyPr>
            <a:normAutofit fontScale="90000"/>
          </a:bodyPr>
          <a:lstStyle/>
          <a:p>
            <a:pPr algn="l"/>
            <a:r>
              <a:rPr lang="en-US" sz="3200" dirty="0" smtClean="0"/>
              <a:t/>
            </a:r>
            <a:br>
              <a:rPr lang="en-US" sz="3200" dirty="0" smtClean="0"/>
            </a:br>
            <a:r>
              <a:rPr lang="en-US" sz="3200" dirty="0" smtClean="0"/>
              <a:t>8. Anti – money Laundering Guidelines 2004</a:t>
            </a:r>
            <a:br>
              <a:rPr lang="en-US" sz="3200" dirty="0" smtClean="0"/>
            </a:br>
            <a:r>
              <a:rPr lang="en-US" sz="3200" dirty="0" smtClean="0"/>
              <a:t>- criminals are not allowed to misuse the banking/financial channels. </a:t>
            </a:r>
            <a:br>
              <a:rPr lang="en-US" sz="3200" dirty="0" smtClean="0"/>
            </a:br>
            <a:r>
              <a:rPr lang="en-US" sz="3200" dirty="0" smtClean="0"/>
              <a:t/>
            </a:r>
            <a:br>
              <a:rPr lang="en-US" sz="3200" dirty="0" smtClean="0"/>
            </a:br>
            <a:r>
              <a:rPr lang="en-US" sz="3200" dirty="0" smtClean="0"/>
              <a:t>Banks should frame their KYC policies incorporating the following four key elements:</a:t>
            </a:r>
            <a:br>
              <a:rPr lang="en-US" sz="3200" dirty="0" smtClean="0"/>
            </a:br>
            <a:r>
              <a:rPr lang="en-US" sz="3200" dirty="0" smtClean="0"/>
              <a:t/>
            </a:r>
            <a:br>
              <a:rPr lang="en-US" sz="3200" dirty="0" smtClean="0"/>
            </a:br>
            <a:r>
              <a:rPr lang="en-US" sz="3200" dirty="0" smtClean="0"/>
              <a:t>(</a:t>
            </a:r>
            <a:r>
              <a:rPr lang="en-US" sz="3200" dirty="0" err="1" smtClean="0"/>
              <a:t>i</a:t>
            </a:r>
            <a:r>
              <a:rPr lang="en-US" sz="3200" dirty="0" smtClean="0"/>
              <a:t>) Customer Acceptance Policy;</a:t>
            </a:r>
            <a:br>
              <a:rPr lang="en-US" sz="3200" dirty="0" smtClean="0"/>
            </a:br>
            <a:r>
              <a:rPr lang="en-US" sz="3200" dirty="0" smtClean="0"/>
              <a:t/>
            </a:r>
            <a:br>
              <a:rPr lang="en-US" sz="3200" dirty="0" smtClean="0"/>
            </a:br>
            <a:r>
              <a:rPr lang="en-US" sz="3200" dirty="0" smtClean="0"/>
              <a:t>(ii) Customer Identification Procedures;</a:t>
            </a:r>
            <a:br>
              <a:rPr lang="en-US" sz="3200" dirty="0" smtClean="0"/>
            </a:br>
            <a:r>
              <a:rPr lang="en-US" sz="3200" dirty="0" smtClean="0"/>
              <a:t/>
            </a:r>
            <a:br>
              <a:rPr lang="en-US" sz="3200" dirty="0" smtClean="0"/>
            </a:br>
            <a:r>
              <a:rPr lang="en-US" sz="3200" dirty="0" smtClean="0"/>
              <a:t>(iii) Monitoring of Transactions; and</a:t>
            </a:r>
            <a:br>
              <a:rPr lang="en-US" sz="3200" dirty="0" smtClean="0"/>
            </a:br>
            <a:r>
              <a:rPr lang="en-US" sz="3200" dirty="0" smtClean="0"/>
              <a:t/>
            </a:r>
            <a:br>
              <a:rPr lang="en-US" sz="3200" dirty="0" smtClean="0"/>
            </a:br>
            <a:r>
              <a:rPr lang="en-US" sz="3200" dirty="0" smtClean="0"/>
              <a:t>(iv) Risk management.</a:t>
            </a:r>
            <a:br>
              <a:rPr lang="en-US" sz="3200" dirty="0" smtClean="0"/>
            </a:br>
            <a:endParaRPr lang="en-US" sz="32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rmAutofit fontScale="90000"/>
          </a:bodyPr>
          <a:lstStyle/>
          <a:p>
            <a:pPr algn="l"/>
            <a:r>
              <a:rPr lang="en-US" dirty="0" smtClean="0"/>
              <a:t>9. Application of information technology in banking</a:t>
            </a:r>
            <a:br>
              <a:rPr lang="en-US" dirty="0" smtClean="0"/>
            </a:br>
            <a:r>
              <a:rPr lang="en-US" dirty="0" smtClean="0"/>
              <a:t/>
            </a:r>
            <a:br>
              <a:rPr lang="en-US" dirty="0" smtClean="0"/>
            </a:br>
            <a:r>
              <a:rPr lang="en-US" dirty="0" err="1" smtClean="0"/>
              <a:t>i</a:t>
            </a:r>
            <a:r>
              <a:rPr lang="en-US" dirty="0" smtClean="0"/>
              <a:t>. Online banking</a:t>
            </a:r>
            <a:br>
              <a:rPr lang="en-US" dirty="0" smtClean="0"/>
            </a:br>
            <a:r>
              <a:rPr lang="en-US" dirty="0" smtClean="0"/>
              <a:t/>
            </a:r>
            <a:br>
              <a:rPr lang="en-US" dirty="0" smtClean="0"/>
            </a:br>
            <a:r>
              <a:rPr lang="en-US" dirty="0" smtClean="0"/>
              <a:t>ii. E- banking</a:t>
            </a:r>
            <a:br>
              <a:rPr lang="en-US" dirty="0" smtClean="0"/>
            </a:br>
            <a:r>
              <a:rPr lang="en-US" dirty="0" smtClean="0"/>
              <a:t/>
            </a:r>
            <a:br>
              <a:rPr lang="en-US" dirty="0" smtClean="0"/>
            </a:br>
            <a:r>
              <a:rPr lang="en-US" dirty="0" smtClean="0"/>
              <a:t>iii. Telephone banking</a:t>
            </a:r>
            <a:br>
              <a:rPr lang="en-US" dirty="0" smtClean="0"/>
            </a:br>
            <a:r>
              <a:rPr lang="en-US" dirty="0" smtClean="0"/>
              <a:t/>
            </a:r>
            <a:br>
              <a:rPr lang="en-US" dirty="0" smtClean="0"/>
            </a:b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400800"/>
          </a:xfrm>
        </p:spPr>
        <p:txBody>
          <a:bodyPr>
            <a:normAutofit fontScale="90000"/>
          </a:bodyPr>
          <a:lstStyle/>
          <a:p>
            <a:pPr algn="l"/>
            <a:r>
              <a:rPr lang="en-US" dirty="0" smtClean="0"/>
              <a:t>10. </a:t>
            </a:r>
            <a:r>
              <a:rPr lang="en-US" sz="4000" dirty="0" smtClean="0"/>
              <a:t>Customer service</a:t>
            </a:r>
            <a:br>
              <a:rPr lang="en-US" sz="4000" dirty="0" smtClean="0"/>
            </a:br>
            <a:r>
              <a:rPr lang="en-US" sz="4000" dirty="0" err="1" smtClean="0"/>
              <a:t>i</a:t>
            </a:r>
            <a:r>
              <a:rPr lang="en-US" sz="4000" dirty="0" smtClean="0"/>
              <a:t>. Customer service committee</a:t>
            </a:r>
            <a:br>
              <a:rPr lang="en-US" sz="4000" dirty="0" smtClean="0"/>
            </a:br>
            <a:r>
              <a:rPr lang="en-US" sz="4000" dirty="0" smtClean="0"/>
              <a:t>ii. Banking Ombudsman</a:t>
            </a:r>
            <a:br>
              <a:rPr lang="en-US" sz="4000" dirty="0" smtClean="0"/>
            </a:br>
            <a:r>
              <a:rPr lang="en-US" sz="4000" dirty="0" smtClean="0"/>
              <a:t>iii. Credit Card </a:t>
            </a:r>
            <a:r>
              <a:rPr lang="en-US" sz="4000" dirty="0" err="1" smtClean="0"/>
              <a:t>faclities</a:t>
            </a:r>
            <a:r>
              <a:rPr lang="en-US" sz="4000" dirty="0" smtClean="0"/>
              <a:t/>
            </a:r>
            <a:br>
              <a:rPr lang="en-US" sz="4000" dirty="0" smtClean="0"/>
            </a:br>
            <a:r>
              <a:rPr lang="en-US" sz="4000" dirty="0" smtClean="0"/>
              <a:t>iv. Settlement of claims of deceased deposits</a:t>
            </a:r>
            <a:br>
              <a:rPr lang="en-US" sz="4000" dirty="0" smtClean="0"/>
            </a:br>
            <a:r>
              <a:rPr lang="en-US" sz="4000" dirty="0" smtClean="0"/>
              <a:t> -The R B I – Committee chairmanship of </a:t>
            </a:r>
            <a:r>
              <a:rPr lang="en-US" sz="4000" dirty="0" err="1" smtClean="0"/>
              <a:t>Shri</a:t>
            </a:r>
            <a:r>
              <a:rPr lang="en-US" sz="4000" dirty="0" smtClean="0"/>
              <a:t> M. </a:t>
            </a:r>
            <a:r>
              <a:rPr lang="en-US" sz="4000" dirty="0" err="1" smtClean="0"/>
              <a:t>Damodaran</a:t>
            </a:r>
            <a:r>
              <a:rPr lang="en-US" sz="4000" dirty="0" smtClean="0"/>
              <a:t>, former Chairman, SEBI, to look into banking services rendered to retail and small customers, including pensioners</a:t>
            </a:r>
            <a:r>
              <a:rPr lang="en-US" dirty="0" smtClean="0"/>
              <a:t>. </a:t>
            </a:r>
            <a:r>
              <a:rPr lang="en-US" sz="2000" dirty="0" smtClean="0"/>
              <a:t>Annual Policy Statement for the year 2010-11</a:t>
            </a:r>
            <a:r>
              <a:rPr lang="en-US" dirty="0" smtClean="0"/>
              <a:t>.</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248400"/>
          </a:xfrm>
        </p:spPr>
        <p:txBody>
          <a:bodyPr>
            <a:normAutofit fontScale="90000"/>
          </a:bodyPr>
          <a:lstStyle/>
          <a:p>
            <a:pPr algn="l"/>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-India moved from a government –dominated financial system to market –oriented one.</a:t>
            </a:r>
            <a:br>
              <a:rPr lang="en-US" sz="3200" dirty="0" smtClean="0"/>
            </a:br>
            <a:r>
              <a:rPr lang="en-US" sz="3200" dirty="0" smtClean="0"/>
              <a:t/>
            </a:r>
            <a:br>
              <a:rPr lang="en-US" sz="3200" dirty="0" smtClean="0"/>
            </a:br>
            <a:r>
              <a:rPr lang="en-US" sz="3200" dirty="0" smtClean="0"/>
              <a:t>-Government domination- imparts an element of guarantee and therefore more stability but at the cost of effective competition and efficiency.</a:t>
            </a:r>
            <a:br>
              <a:rPr lang="en-US" sz="3200" dirty="0" smtClean="0"/>
            </a:br>
            <a:r>
              <a:rPr lang="en-US" sz="3200" dirty="0" smtClean="0"/>
              <a:t/>
            </a:r>
            <a:br>
              <a:rPr lang="en-US" sz="3200" dirty="0" smtClean="0"/>
            </a:br>
            <a:r>
              <a:rPr lang="en-US" sz="3200" dirty="0" smtClean="0"/>
              <a:t>- Market oriented- enhance efficiency but may compromise on stability.</a:t>
            </a:r>
            <a:br>
              <a:rPr lang="en-US" sz="3200" dirty="0" smtClean="0"/>
            </a:br>
            <a:r>
              <a:rPr lang="en-US" sz="3200" dirty="0" smtClean="0"/>
              <a:t/>
            </a:r>
            <a:br>
              <a:rPr lang="en-US" sz="3200" dirty="0" smtClean="0"/>
            </a:br>
            <a:r>
              <a:rPr lang="en-US" sz="3200" dirty="0" smtClean="0"/>
              <a:t>- therefore enhancing efficiency while avoiding instability in the system, has been the challenge </a:t>
            </a:r>
            <a:br>
              <a:rPr lang="en-US" sz="3200" dirty="0" smtClean="0"/>
            </a:br>
            <a:r>
              <a:rPr lang="en-US" sz="1600" dirty="0" smtClean="0"/>
              <a:t>EPW  May 22-28,2010 pg 25 section 1.3 </a:t>
            </a: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68962"/>
          </a:xfrm>
        </p:spPr>
        <p:txBody>
          <a:bodyPr>
            <a:noAutofit/>
          </a:bodyPr>
          <a:lstStyle/>
          <a:p>
            <a:pPr algn="l"/>
            <a:r>
              <a:rPr lang="en-US" sz="3200" dirty="0" smtClean="0">
                <a:solidFill>
                  <a:srgbClr val="FF0000"/>
                </a:solidFill>
              </a:rPr>
              <a:t>This chapter focuses on India’s banking sector, which has been attracting increasing attention since 1991 when a financial reform </a:t>
            </a:r>
            <a:r>
              <a:rPr lang="en-US" sz="3200" dirty="0" err="1" smtClean="0">
                <a:solidFill>
                  <a:srgbClr val="FF0000"/>
                </a:solidFill>
              </a:rPr>
              <a:t>programme</a:t>
            </a:r>
            <a:r>
              <a:rPr lang="en-US" sz="3200" dirty="0" smtClean="0">
                <a:solidFill>
                  <a:srgbClr val="FF0000"/>
                </a:solidFill>
              </a:rPr>
              <a:t> was launched. It assesses whether the reform </a:t>
            </a:r>
            <a:r>
              <a:rPr lang="en-US" sz="3200" dirty="0" err="1" smtClean="0">
                <a:solidFill>
                  <a:srgbClr val="FF0000"/>
                </a:solidFill>
              </a:rPr>
              <a:t>programme</a:t>
            </a:r>
            <a:r>
              <a:rPr lang="en-US" sz="3200" dirty="0" smtClean="0">
                <a:solidFill>
                  <a:srgbClr val="FF0000"/>
                </a:solidFill>
              </a:rPr>
              <a:t> has been successful so far in restructuring public-sector banks and if so, what elements of the </a:t>
            </a:r>
            <a:r>
              <a:rPr lang="en-US" sz="3200" dirty="0" err="1" smtClean="0">
                <a:solidFill>
                  <a:srgbClr val="FF0000"/>
                </a:solidFill>
              </a:rPr>
              <a:t>programme</a:t>
            </a:r>
            <a:r>
              <a:rPr lang="en-US" sz="3200" dirty="0" smtClean="0">
                <a:solidFill>
                  <a:srgbClr val="FF0000"/>
                </a:solidFill>
              </a:rPr>
              <a:t> have contributed</a:t>
            </a:r>
            <a:r>
              <a:rPr lang="en-US" sz="3200" dirty="0" smtClean="0"/>
              <a:t>.</a:t>
            </a:r>
            <a:endParaRPr lang="en-US" sz="32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92762"/>
          </a:xfrm>
        </p:spPr>
        <p:txBody>
          <a:bodyPr>
            <a:normAutofit/>
          </a:bodyPr>
          <a:lstStyle/>
          <a:p>
            <a:r>
              <a:rPr lang="en-US" dirty="0" smtClean="0"/>
              <a:t>Thank you for listening </a:t>
            </a:r>
            <a:br>
              <a:rPr lang="en-US" dirty="0" smtClean="0"/>
            </a:br>
            <a:r>
              <a:rPr lang="en-US" dirty="0" smtClean="0"/>
              <a: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l"/>
            <a:r>
              <a:rPr lang="en-US" dirty="0" smtClean="0">
                <a:solidFill>
                  <a:srgbClr val="FF0000"/>
                </a:solidFill>
              </a:rPr>
              <a:t>This chapter tackles the following fundamental questions.</a:t>
            </a:r>
            <a:endParaRPr lang="en-US" dirty="0">
              <a:solidFill>
                <a:srgbClr val="FF0000"/>
              </a:solidFill>
            </a:endParaRPr>
          </a:p>
        </p:txBody>
      </p:sp>
      <p:sp>
        <p:nvSpPr>
          <p:cNvPr id="4" name="Content Placeholder 3"/>
          <p:cNvSpPr>
            <a:spLocks noGrp="1"/>
          </p:cNvSpPr>
          <p:nvPr>
            <p:ph idx="1"/>
          </p:nvPr>
        </p:nvSpPr>
        <p:spPr/>
        <p:txBody>
          <a:bodyPr>
            <a:normAutofit fontScale="85000" lnSpcReduction="20000"/>
          </a:bodyPr>
          <a:lstStyle/>
          <a:p>
            <a:pPr>
              <a:buNone/>
            </a:pPr>
            <a:r>
              <a:rPr lang="en-US" dirty="0" smtClean="0"/>
              <a:t>    </a:t>
            </a:r>
            <a:r>
              <a:rPr lang="en-US" dirty="0" smtClean="0">
                <a:solidFill>
                  <a:srgbClr val="00B050"/>
                </a:solidFill>
              </a:rPr>
              <a:t>1.In </a:t>
            </a:r>
            <a:r>
              <a:rPr lang="en-US" dirty="0" smtClean="0">
                <a:solidFill>
                  <a:srgbClr val="00B050"/>
                </a:solidFill>
              </a:rPr>
              <a:t>what way has the reform </a:t>
            </a:r>
            <a:r>
              <a:rPr lang="en-US" dirty="0" err="1" smtClean="0">
                <a:solidFill>
                  <a:srgbClr val="00B050"/>
                </a:solidFill>
              </a:rPr>
              <a:t>programme</a:t>
            </a:r>
            <a:r>
              <a:rPr lang="en-US" dirty="0" smtClean="0">
                <a:solidFill>
                  <a:srgbClr val="00B050"/>
                </a:solidFill>
              </a:rPr>
              <a:t> affected the </a:t>
            </a:r>
            <a:r>
              <a:rPr lang="en-US" dirty="0" err="1" smtClean="0">
                <a:solidFill>
                  <a:srgbClr val="00B050"/>
                </a:solidFill>
              </a:rPr>
              <a:t>behaviour</a:t>
            </a:r>
            <a:r>
              <a:rPr lang="en-US" dirty="0" smtClean="0">
                <a:solidFill>
                  <a:srgbClr val="00B050"/>
                </a:solidFill>
              </a:rPr>
              <a:t> of public-sector banks</a:t>
            </a:r>
            <a:r>
              <a:rPr lang="en-US" dirty="0" smtClean="0">
                <a:solidFill>
                  <a:srgbClr val="00B050"/>
                </a:solidFill>
              </a:rPr>
              <a:t>?</a:t>
            </a:r>
          </a:p>
          <a:p>
            <a:pPr>
              <a:buNone/>
            </a:pPr>
            <a:r>
              <a:rPr lang="en-US" dirty="0" smtClean="0">
                <a:solidFill>
                  <a:srgbClr val="00B050"/>
                </a:solidFill>
              </a:rPr>
              <a:t/>
            </a:r>
            <a:br>
              <a:rPr lang="en-US" dirty="0" smtClean="0">
                <a:solidFill>
                  <a:srgbClr val="00B050"/>
                </a:solidFill>
              </a:rPr>
            </a:br>
            <a:r>
              <a:rPr lang="en-US" dirty="0" smtClean="0">
                <a:solidFill>
                  <a:srgbClr val="00B050"/>
                </a:solidFill>
              </a:rPr>
              <a:t>2. To what extent have foreign and new domestic banks contributed to the performance of the whole banking sector</a:t>
            </a:r>
            <a:r>
              <a:rPr lang="en-US" dirty="0" smtClean="0">
                <a:solidFill>
                  <a:srgbClr val="00B050"/>
                </a:solidFill>
              </a:rPr>
              <a:t>?</a:t>
            </a:r>
          </a:p>
          <a:p>
            <a:pPr>
              <a:buNone/>
            </a:pPr>
            <a:r>
              <a:rPr lang="en-US" dirty="0" smtClean="0">
                <a:solidFill>
                  <a:srgbClr val="00B050"/>
                </a:solidFill>
              </a:rPr>
              <a:t/>
            </a:r>
            <a:br>
              <a:rPr lang="en-US" dirty="0" smtClean="0">
                <a:solidFill>
                  <a:srgbClr val="00B050"/>
                </a:solidFill>
              </a:rPr>
            </a:br>
            <a:r>
              <a:rPr lang="en-US" dirty="0" smtClean="0">
                <a:solidFill>
                  <a:srgbClr val="00B050"/>
                </a:solidFill>
              </a:rPr>
              <a:t>3. Has India’s gradual approach to the privatization of banks been successful</a:t>
            </a:r>
            <a:r>
              <a:rPr lang="en-US" dirty="0" smtClean="0">
                <a:solidFill>
                  <a:srgbClr val="00B050"/>
                </a:solidFill>
              </a:rPr>
              <a:t>?</a:t>
            </a:r>
          </a:p>
          <a:p>
            <a:pPr>
              <a:buNone/>
            </a:pPr>
            <a:r>
              <a:rPr lang="en-US" dirty="0" smtClean="0">
                <a:solidFill>
                  <a:srgbClr val="00B050"/>
                </a:solidFill>
              </a:rPr>
              <a:t/>
            </a:r>
            <a:br>
              <a:rPr lang="en-US" dirty="0" smtClean="0">
                <a:solidFill>
                  <a:srgbClr val="00B050"/>
                </a:solidFill>
              </a:rPr>
            </a:br>
            <a:r>
              <a:rPr lang="en-US" dirty="0" smtClean="0">
                <a:solidFill>
                  <a:srgbClr val="00B050"/>
                </a:solidFill>
              </a:rPr>
              <a:t>4. What policy implications can we derive from India’s experience?</a:t>
            </a:r>
            <a:endParaRPr lang="en-US"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MAIN ISSUES AND HYPOTHESES</a:t>
            </a:r>
            <a:endParaRPr lang="en-US"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pPr>
              <a:buNone/>
            </a:pPr>
            <a:r>
              <a:rPr lang="en-US" b="1" dirty="0" smtClean="0"/>
              <a:t> </a:t>
            </a:r>
            <a:r>
              <a:rPr lang="en-US" b="1" dirty="0" smtClean="0"/>
              <a:t>    </a:t>
            </a:r>
            <a:r>
              <a:rPr lang="en-US" b="1" dirty="0" smtClean="0">
                <a:solidFill>
                  <a:srgbClr val="00B050"/>
                </a:solidFill>
              </a:rPr>
              <a:t>India’s pre-reform period and financial reform</a:t>
            </a:r>
            <a:br>
              <a:rPr lang="en-US" b="1" dirty="0" smtClean="0">
                <a:solidFill>
                  <a:srgbClr val="00B050"/>
                </a:solidFill>
              </a:rPr>
            </a:br>
            <a:r>
              <a:rPr lang="en-US" b="1" dirty="0" smtClean="0">
                <a:solidFill>
                  <a:srgbClr val="00B050"/>
                </a:solidFill>
              </a:rPr>
              <a:t>Since 1991, India has been engaged in banking sector reforms aimed </a:t>
            </a:r>
            <a:endParaRPr lang="en-US" b="1" dirty="0" smtClean="0">
              <a:solidFill>
                <a:srgbClr val="00B050"/>
              </a:solidFill>
            </a:endParaRPr>
          </a:p>
          <a:p>
            <a:pPr>
              <a:buNone/>
            </a:pPr>
            <a:r>
              <a:rPr lang="en-US" b="1" dirty="0" smtClean="0">
                <a:solidFill>
                  <a:srgbClr val="00B050"/>
                </a:solidFill>
              </a:rPr>
              <a:t/>
            </a:r>
            <a:br>
              <a:rPr lang="en-US" b="1" dirty="0" smtClean="0">
                <a:solidFill>
                  <a:srgbClr val="00B050"/>
                </a:solidFill>
              </a:rPr>
            </a:br>
            <a:r>
              <a:rPr lang="en-US" b="1" dirty="0" smtClean="0">
                <a:solidFill>
                  <a:srgbClr val="00B050"/>
                </a:solidFill>
              </a:rPr>
              <a:t/>
            </a:r>
            <a:br>
              <a:rPr lang="en-US" b="1" dirty="0" smtClean="0">
                <a:solidFill>
                  <a:srgbClr val="00B050"/>
                </a:solidFill>
              </a:rPr>
            </a:br>
            <a:r>
              <a:rPr lang="en-US" b="1" dirty="0" smtClean="0">
                <a:solidFill>
                  <a:srgbClr val="00B050"/>
                </a:solidFill>
              </a:rPr>
              <a:t>- at increasing the profitability and efficiency of the then 27 public-sector banks that controlled about</a:t>
            </a:r>
            <a:br>
              <a:rPr lang="en-US" b="1" dirty="0" smtClean="0">
                <a:solidFill>
                  <a:srgbClr val="00B050"/>
                </a:solidFill>
              </a:rPr>
            </a:br>
            <a:r>
              <a:rPr lang="en-US" b="1" dirty="0" smtClean="0">
                <a:solidFill>
                  <a:srgbClr val="00B050"/>
                </a:solidFill>
              </a:rPr>
              <a:t>90 per cent of all deposits, assets and credit. </a:t>
            </a:r>
            <a:br>
              <a:rPr lang="en-US" b="1" dirty="0" smtClean="0">
                <a:solidFill>
                  <a:srgbClr val="00B050"/>
                </a:solidFill>
              </a:rPr>
            </a:br>
            <a:r>
              <a:rPr lang="en-US" b="1" dirty="0" smtClean="0">
                <a:solidFill>
                  <a:srgbClr val="00B050"/>
                </a:solidFill>
              </a:rPr>
              <a:t/>
            </a:r>
            <a:br>
              <a:rPr lang="en-US" b="1" dirty="0" smtClean="0">
                <a:solidFill>
                  <a:srgbClr val="00B050"/>
                </a:solidFill>
              </a:rPr>
            </a:br>
            <a:r>
              <a:rPr lang="en-US" b="1" dirty="0" smtClean="0">
                <a:solidFill>
                  <a:srgbClr val="00B050"/>
                </a:solidFill>
              </a:rPr>
              <a:t>- The reforms were initiated in the middle</a:t>
            </a:r>
            <a:br>
              <a:rPr lang="en-US" b="1" dirty="0" smtClean="0">
                <a:solidFill>
                  <a:srgbClr val="00B050"/>
                </a:solidFill>
              </a:rPr>
            </a:br>
            <a:r>
              <a:rPr lang="en-US" b="1" dirty="0" smtClean="0">
                <a:solidFill>
                  <a:srgbClr val="00B050"/>
                </a:solidFill>
              </a:rPr>
              <a:t>of a “current account” crisis that occurred in early 1991.</a:t>
            </a:r>
            <a:endParaRPr lang="en-US" b="1"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sz="3200" dirty="0" smtClean="0"/>
              <a:t>Prior to the reforms, India’s financial sector had long been characterized as highly</a:t>
            </a:r>
            <a:endParaRPr lang="en-US" sz="3200" dirty="0"/>
          </a:p>
        </p:txBody>
      </p:sp>
      <p:sp>
        <p:nvSpPr>
          <p:cNvPr id="4" name="Content Placeholder 3"/>
          <p:cNvSpPr>
            <a:spLocks noGrp="1"/>
          </p:cNvSpPr>
          <p:nvPr>
            <p:ph idx="1"/>
          </p:nvPr>
        </p:nvSpPr>
        <p:spPr/>
        <p:txBody>
          <a:bodyPr>
            <a:noAutofit/>
          </a:bodyPr>
          <a:lstStyle/>
          <a:p>
            <a:pPr>
              <a:buNone/>
            </a:pPr>
            <a:r>
              <a:rPr lang="en-US" sz="2000" dirty="0" smtClean="0"/>
              <a:t>      1.regulated </a:t>
            </a:r>
            <a:r>
              <a:rPr lang="en-US" sz="2000" dirty="0" smtClean="0"/>
              <a:t>and financially repressed. </a:t>
            </a:r>
            <a:endParaRPr lang="en-US" sz="2000" dirty="0" smtClean="0"/>
          </a:p>
          <a:p>
            <a:pPr>
              <a:buNone/>
            </a:pPr>
            <a:r>
              <a:rPr lang="en-US" sz="2000" dirty="0" smtClean="0"/>
              <a:t/>
            </a:r>
            <a:br>
              <a:rPr lang="en-US" sz="2000" dirty="0" smtClean="0"/>
            </a:br>
            <a:r>
              <a:rPr lang="en-US" sz="2000" dirty="0" smtClean="0"/>
              <a:t/>
            </a:r>
            <a:br>
              <a:rPr lang="en-US" sz="2000" dirty="0" smtClean="0"/>
            </a:br>
            <a:r>
              <a:rPr lang="en-US" sz="2000" dirty="0" smtClean="0"/>
              <a:t>2. The prevalence of reserve requirements, interest</a:t>
            </a:r>
            <a:br>
              <a:rPr lang="en-US" sz="2000" dirty="0" smtClean="0"/>
            </a:br>
            <a:r>
              <a:rPr lang="en-US" sz="2000" dirty="0" smtClean="0"/>
              <a:t>rate controls, and allocation of financial resources to priority sectors increased the degree of financial repression and adversely affected the country’s financial </a:t>
            </a:r>
            <a:r>
              <a:rPr lang="en-US" sz="2000" dirty="0" smtClean="0"/>
              <a:t>resource mobilization </a:t>
            </a:r>
            <a:r>
              <a:rPr lang="en-US" sz="2000" dirty="0" smtClean="0"/>
              <a:t>and allocation. </a:t>
            </a:r>
            <a:endParaRPr lang="en-US" sz="2000" dirty="0" smtClean="0"/>
          </a:p>
          <a:p>
            <a:pPr>
              <a:buNone/>
            </a:pPr>
            <a:r>
              <a:rPr lang="en-US" sz="2000" dirty="0" smtClean="0"/>
              <a:t/>
            </a:r>
            <a:br>
              <a:rPr lang="en-US" sz="2000" dirty="0" smtClean="0"/>
            </a:br>
            <a:r>
              <a:rPr lang="en-US" sz="2000" dirty="0" smtClean="0"/>
              <a:t/>
            </a:r>
            <a:br>
              <a:rPr lang="en-US" sz="2000" dirty="0" smtClean="0"/>
            </a:br>
            <a:r>
              <a:rPr lang="en-US" sz="2000" dirty="0" smtClean="0"/>
              <a:t>3. After Independence in 1947, the government took the view</a:t>
            </a:r>
            <a:br>
              <a:rPr lang="en-US" sz="2000" dirty="0" smtClean="0"/>
            </a:br>
            <a:r>
              <a:rPr lang="en-US" sz="2000" dirty="0" smtClean="0"/>
              <a:t>that loans extended by colonial banks were biased toward working capital for trade and large firms (Joshi and Little 1996). </a:t>
            </a:r>
            <a:endParaRPr lang="en-US" sz="2000" dirty="0" smtClean="0"/>
          </a:p>
          <a:p>
            <a:pPr>
              <a:buNone/>
            </a:pPr>
            <a:r>
              <a:rPr lang="en-US" sz="2000" dirty="0" smtClean="0"/>
              <a:t/>
            </a:r>
            <a:br>
              <a:rPr lang="en-US" sz="2000" dirty="0" smtClean="0"/>
            </a:br>
            <a:r>
              <a:rPr lang="en-US" sz="2000" dirty="0" smtClean="0"/>
              <a:t/>
            </a:r>
            <a:br>
              <a:rPr lang="en-US" sz="2000" dirty="0" smtClean="0"/>
            </a:br>
            <a:r>
              <a:rPr lang="en-US" sz="2000" dirty="0" smtClean="0"/>
              <a:t>4. Moreover, it was perceived that banks should be utilized to assist India’s planned development strategy by mobilizing financial </a:t>
            </a:r>
            <a:r>
              <a:rPr lang="en-US" sz="2000" dirty="0" smtClean="0"/>
              <a:t>resources to </a:t>
            </a:r>
            <a:r>
              <a:rPr lang="en-US" sz="2000" dirty="0" smtClean="0"/>
              <a:t>strategically important sectors.</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20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1"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checkerboard(across)">
                                      <p:cBhvr>
                                        <p:cTn id="32" dur="500"/>
                                        <p:tgtEl>
                                          <p:spTgt spid="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1"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checkerboard(across)">
                                      <p:cBhvr>
                                        <p:cTn id="37" dur="500"/>
                                        <p:tgtEl>
                                          <p:spTgt spid="4">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1" nodeType="clickEffect">
                                  <p:stCondLst>
                                    <p:cond delay="0"/>
                                  </p:stCondLst>
                                  <p:childTnLst>
                                    <p:set>
                                      <p:cBhvr>
                                        <p:cTn id="41" dur="1" fill="hold">
                                          <p:stCondLst>
                                            <p:cond delay="0"/>
                                          </p:stCondLst>
                                        </p:cTn>
                                        <p:tgtEl>
                                          <p:spTgt spid="4">
                                            <p:txEl>
                                              <p:pRg st="2" end="2"/>
                                            </p:txEl>
                                          </p:spTgt>
                                        </p:tgtEl>
                                        <p:attrNameLst>
                                          <p:attrName>style.visibility</p:attrName>
                                        </p:attrNameLst>
                                      </p:cBhvr>
                                      <p:to>
                                        <p:strVal val="visible"/>
                                      </p:to>
                                    </p:set>
                                    <p:animEffect transition="in" filter="checkerboard(across)">
                                      <p:cBhvr>
                                        <p:cTn id="42" dur="500"/>
                                        <p:tgtEl>
                                          <p:spTgt spid="4">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1"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animEffect transition="in" filter="checkerboard(across)">
                                      <p:cBhvr>
                                        <p:cTn id="4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P spid="4"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sz="2800" dirty="0" smtClean="0">
                <a:solidFill>
                  <a:srgbClr val="00B050"/>
                </a:solidFill>
              </a:rPr>
              <a:t>Reflecting these views, all large private banks were nationalized in two stages:</a:t>
            </a:r>
            <a:endParaRPr lang="en-US" sz="2800" dirty="0">
              <a:solidFill>
                <a:srgbClr val="00B050"/>
              </a:solidFill>
            </a:endParaRPr>
          </a:p>
        </p:txBody>
      </p:sp>
      <p:sp>
        <p:nvSpPr>
          <p:cNvPr id="4" name="Content Placeholder 3"/>
          <p:cNvSpPr>
            <a:spLocks noGrp="1"/>
          </p:cNvSpPr>
          <p:nvPr>
            <p:ph idx="1"/>
          </p:nvPr>
        </p:nvSpPr>
        <p:spPr>
          <a:xfrm>
            <a:off x="457200" y="1219200"/>
            <a:ext cx="8229600" cy="5257800"/>
          </a:xfrm>
        </p:spPr>
        <p:txBody>
          <a:bodyPr>
            <a:noAutofit/>
          </a:bodyPr>
          <a:lstStyle/>
          <a:p>
            <a:pPr>
              <a:buNone/>
            </a:pPr>
            <a:r>
              <a:rPr lang="en-US" sz="2000" dirty="0" smtClean="0">
                <a:solidFill>
                  <a:srgbClr val="FF0000"/>
                </a:solidFill>
              </a:rPr>
              <a:t>     - </a:t>
            </a:r>
            <a:r>
              <a:rPr lang="en-US" sz="2000" dirty="0" smtClean="0">
                <a:solidFill>
                  <a:srgbClr val="FF0000"/>
                </a:solidFill>
              </a:rPr>
              <a:t>the first in 1969 and the second in 1980. </a:t>
            </a:r>
            <a:endParaRPr lang="en-US" sz="2000" dirty="0" smtClean="0">
              <a:solidFill>
                <a:srgbClr val="FF0000"/>
              </a:solidFill>
            </a:endParaRPr>
          </a:p>
          <a:p>
            <a:pPr>
              <a:buNone/>
            </a:pPr>
            <a:r>
              <a:rPr lang="en-US" sz="2000" dirty="0" smtClean="0">
                <a:solidFill>
                  <a:srgbClr val="FF0000"/>
                </a:solidFill>
              </a:rPr>
              <a:t/>
            </a:r>
            <a:br>
              <a:rPr lang="en-US" sz="2000" dirty="0" smtClean="0">
                <a:solidFill>
                  <a:srgbClr val="FF0000"/>
                </a:solidFill>
              </a:rPr>
            </a:br>
            <a:r>
              <a:rPr lang="en-US" sz="2000" dirty="0" smtClean="0">
                <a:solidFill>
                  <a:srgbClr val="FF0000"/>
                </a:solidFill>
              </a:rPr>
              <a:t>- </a:t>
            </a:r>
            <a:r>
              <a:rPr lang="en-US" sz="2000" dirty="0" smtClean="0">
                <a:solidFill>
                  <a:srgbClr val="FF0000"/>
                </a:solidFill>
              </a:rPr>
              <a:t>Subsequently, quantitative loan targets were imposed on these banks to expand their networks in rural areas and </a:t>
            </a:r>
            <a:endParaRPr lang="en-US" sz="2000" dirty="0" smtClean="0">
              <a:solidFill>
                <a:srgbClr val="FF0000"/>
              </a:solidFill>
            </a:endParaRPr>
          </a:p>
          <a:p>
            <a:pPr>
              <a:buNone/>
            </a:pPr>
            <a:r>
              <a:rPr lang="en-US" sz="2000" dirty="0" smtClean="0">
                <a:solidFill>
                  <a:srgbClr val="FF0000"/>
                </a:solidFill>
              </a:rPr>
              <a:t/>
            </a:r>
            <a:br>
              <a:rPr lang="en-US" sz="2000" dirty="0" smtClean="0">
                <a:solidFill>
                  <a:srgbClr val="FF0000"/>
                </a:solidFill>
              </a:rPr>
            </a:br>
            <a:r>
              <a:rPr lang="en-US" sz="2000" dirty="0" smtClean="0">
                <a:solidFill>
                  <a:srgbClr val="FF0000"/>
                </a:solidFill>
              </a:rPr>
              <a:t/>
            </a:r>
            <a:br>
              <a:rPr lang="en-US" sz="2000" dirty="0" smtClean="0">
                <a:solidFill>
                  <a:srgbClr val="FF0000"/>
                </a:solidFill>
              </a:rPr>
            </a:br>
            <a:r>
              <a:rPr lang="en-US" sz="2000" dirty="0" smtClean="0">
                <a:solidFill>
                  <a:srgbClr val="FF0000"/>
                </a:solidFill>
              </a:rPr>
              <a:t>- they were directed to extend credit to priority sectors. </a:t>
            </a:r>
            <a:endParaRPr lang="en-US" sz="2000" dirty="0" smtClean="0">
              <a:solidFill>
                <a:srgbClr val="FF0000"/>
              </a:solidFill>
            </a:endParaRPr>
          </a:p>
          <a:p>
            <a:pPr>
              <a:buNone/>
            </a:pPr>
            <a:r>
              <a:rPr lang="en-US" sz="2000" dirty="0" smtClean="0">
                <a:solidFill>
                  <a:srgbClr val="FF0000"/>
                </a:solidFill>
              </a:rPr>
              <a:t/>
            </a:r>
            <a:br>
              <a:rPr lang="en-US" sz="2000" dirty="0" smtClean="0">
                <a:solidFill>
                  <a:srgbClr val="FF0000"/>
                </a:solidFill>
              </a:rPr>
            </a:br>
            <a:r>
              <a:rPr lang="en-US" sz="2000" dirty="0" smtClean="0">
                <a:solidFill>
                  <a:srgbClr val="FF0000"/>
                </a:solidFill>
              </a:rPr>
              <a:t/>
            </a:r>
            <a:br>
              <a:rPr lang="en-US" sz="2000" dirty="0" smtClean="0">
                <a:solidFill>
                  <a:srgbClr val="FF0000"/>
                </a:solidFill>
              </a:rPr>
            </a:br>
            <a:r>
              <a:rPr lang="en-US" sz="2000" dirty="0" smtClean="0">
                <a:solidFill>
                  <a:srgbClr val="FF0000"/>
                </a:solidFill>
              </a:rPr>
              <a:t>- These nationalized banks were then increasingly used to finance fiscal deficits. </a:t>
            </a:r>
            <a:endParaRPr lang="en-US" sz="2000" dirty="0" smtClean="0">
              <a:solidFill>
                <a:srgbClr val="FF0000"/>
              </a:solidFill>
            </a:endParaRPr>
          </a:p>
          <a:p>
            <a:pPr>
              <a:buNone/>
            </a:pPr>
            <a:r>
              <a:rPr lang="en-US" sz="2000" dirty="0" smtClean="0">
                <a:solidFill>
                  <a:srgbClr val="FF0000"/>
                </a:solidFill>
              </a:rPr>
              <a:t/>
            </a:r>
            <a:br>
              <a:rPr lang="en-US" sz="2000" dirty="0" smtClean="0">
                <a:solidFill>
                  <a:srgbClr val="FF0000"/>
                </a:solidFill>
              </a:rPr>
            </a:br>
            <a:r>
              <a:rPr lang="en-US" sz="2000" dirty="0" smtClean="0">
                <a:solidFill>
                  <a:srgbClr val="FF0000"/>
                </a:solidFill>
              </a:rPr>
              <a:t>- </a:t>
            </a:r>
            <a:r>
              <a:rPr lang="en-US" sz="2000" dirty="0" smtClean="0">
                <a:solidFill>
                  <a:srgbClr val="FF0000"/>
                </a:solidFill>
              </a:rPr>
              <a:t>Although non-nationalized private banks and foreign banks were allowed to coexist with public-sector banks at that time, their activities were highly restricted through entry regulations and strict branch licensing policies. </a:t>
            </a:r>
            <a:endParaRPr lang="en-US" sz="2000" dirty="0" smtClean="0">
              <a:solidFill>
                <a:srgbClr val="FF0000"/>
              </a:solidFill>
            </a:endParaRPr>
          </a:p>
          <a:p>
            <a:pPr>
              <a:buNone/>
            </a:pPr>
            <a:r>
              <a:rPr lang="en-US" sz="2000" dirty="0" smtClean="0">
                <a:solidFill>
                  <a:srgbClr val="FF0000"/>
                </a:solidFill>
              </a:rPr>
              <a:t/>
            </a:r>
            <a:br>
              <a:rPr lang="en-US" sz="2000" dirty="0" smtClean="0">
                <a:solidFill>
                  <a:srgbClr val="FF0000"/>
                </a:solidFill>
              </a:rPr>
            </a:br>
            <a:r>
              <a:rPr lang="en-US" sz="2000" dirty="0" smtClean="0">
                <a:solidFill>
                  <a:srgbClr val="FF0000"/>
                </a:solidFill>
              </a:rPr>
              <a:t>Thus, their activities remained negligible</a:t>
            </a:r>
            <a:endParaRPr lang="en-US" sz="2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ox(i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ox(in)">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ox(in)">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ox(in)">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ox(in)">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box(in)">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1"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box(in)">
                                      <p:cBhvr>
                                        <p:cTn id="42" dur="500"/>
                                        <p:tgtEl>
                                          <p:spTgt spid="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1" nodeType="click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animEffect transition="in" filter="box(in)">
                                      <p:cBhvr>
                                        <p:cTn id="47" dur="500"/>
                                        <p:tgtEl>
                                          <p:spTgt spid="4">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1" nodeType="clickEffect">
                                  <p:stCondLst>
                                    <p:cond delay="0"/>
                                  </p:stCondLst>
                                  <p:childTnLst>
                                    <p:set>
                                      <p:cBhvr>
                                        <p:cTn id="51" dur="1" fill="hold">
                                          <p:stCondLst>
                                            <p:cond delay="0"/>
                                          </p:stCondLst>
                                        </p:cTn>
                                        <p:tgtEl>
                                          <p:spTgt spid="4">
                                            <p:txEl>
                                              <p:pRg st="2" end="2"/>
                                            </p:txEl>
                                          </p:spTgt>
                                        </p:tgtEl>
                                        <p:attrNameLst>
                                          <p:attrName>style.visibility</p:attrName>
                                        </p:attrNameLst>
                                      </p:cBhvr>
                                      <p:to>
                                        <p:strVal val="visible"/>
                                      </p:to>
                                    </p:set>
                                    <p:animEffect transition="in" filter="box(in)">
                                      <p:cBhvr>
                                        <p:cTn id="52" dur="500"/>
                                        <p:tgtEl>
                                          <p:spTgt spid="4">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1" nodeType="clickEffect">
                                  <p:stCondLst>
                                    <p:cond delay="0"/>
                                  </p:stCondLst>
                                  <p:childTnLst>
                                    <p:set>
                                      <p:cBhvr>
                                        <p:cTn id="56" dur="1" fill="hold">
                                          <p:stCondLst>
                                            <p:cond delay="0"/>
                                          </p:stCondLst>
                                        </p:cTn>
                                        <p:tgtEl>
                                          <p:spTgt spid="4">
                                            <p:txEl>
                                              <p:pRg st="3" end="3"/>
                                            </p:txEl>
                                          </p:spTgt>
                                        </p:tgtEl>
                                        <p:attrNameLst>
                                          <p:attrName>style.visibility</p:attrName>
                                        </p:attrNameLst>
                                      </p:cBhvr>
                                      <p:to>
                                        <p:strVal val="visible"/>
                                      </p:to>
                                    </p:set>
                                    <p:animEffect transition="in" filter="box(in)">
                                      <p:cBhvr>
                                        <p:cTn id="57" dur="500"/>
                                        <p:tgtEl>
                                          <p:spTgt spid="4">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1" nodeType="clickEffect">
                                  <p:stCondLst>
                                    <p:cond delay="0"/>
                                  </p:stCondLst>
                                  <p:childTnLst>
                                    <p:set>
                                      <p:cBhvr>
                                        <p:cTn id="61" dur="1" fill="hold">
                                          <p:stCondLst>
                                            <p:cond delay="0"/>
                                          </p:stCondLst>
                                        </p:cTn>
                                        <p:tgtEl>
                                          <p:spTgt spid="4">
                                            <p:txEl>
                                              <p:pRg st="4" end="4"/>
                                            </p:txEl>
                                          </p:spTgt>
                                        </p:tgtEl>
                                        <p:attrNameLst>
                                          <p:attrName>style.visibility</p:attrName>
                                        </p:attrNameLst>
                                      </p:cBhvr>
                                      <p:to>
                                        <p:strVal val="visible"/>
                                      </p:to>
                                    </p:set>
                                    <p:animEffect transition="in" filter="box(in)">
                                      <p:cBhvr>
                                        <p:cTn id="62" dur="500"/>
                                        <p:tgtEl>
                                          <p:spTgt spid="4">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1" nodeType="clickEffect">
                                  <p:stCondLst>
                                    <p:cond delay="0"/>
                                  </p:stCondLst>
                                  <p:childTnLst>
                                    <p:set>
                                      <p:cBhvr>
                                        <p:cTn id="66" dur="1" fill="hold">
                                          <p:stCondLst>
                                            <p:cond delay="0"/>
                                          </p:stCondLst>
                                        </p:cTn>
                                        <p:tgtEl>
                                          <p:spTgt spid="4">
                                            <p:txEl>
                                              <p:pRg st="5" end="5"/>
                                            </p:txEl>
                                          </p:spTgt>
                                        </p:tgtEl>
                                        <p:attrNameLst>
                                          <p:attrName>style.visibility</p:attrName>
                                        </p:attrNameLst>
                                      </p:cBhvr>
                                      <p:to>
                                        <p:strVal val="visible"/>
                                      </p:to>
                                    </p:set>
                                    <p:animEffect transition="in" filter="box(in)">
                                      <p:cBhvr>
                                        <p:cTn id="6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P spid="4"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l"/>
            <a:r>
              <a:rPr lang="en-US" sz="2800" dirty="0" smtClean="0">
                <a:solidFill>
                  <a:srgbClr val="FF0000"/>
                </a:solidFill>
              </a:rPr>
              <a:t>-In the period 1969-1991, the number of banks increased slightly, but savings were successfully mobilized</a:t>
            </a:r>
            <a:endParaRPr lang="en-US" sz="2800" dirty="0">
              <a:solidFill>
                <a:srgbClr val="FF0000"/>
              </a:solidFill>
            </a:endParaRPr>
          </a:p>
        </p:txBody>
      </p:sp>
      <p:sp>
        <p:nvSpPr>
          <p:cNvPr id="4" name="Content Placeholder 3"/>
          <p:cNvSpPr>
            <a:spLocks noGrp="1"/>
          </p:cNvSpPr>
          <p:nvPr>
            <p:ph idx="1"/>
          </p:nvPr>
        </p:nvSpPr>
        <p:spPr/>
        <p:txBody>
          <a:bodyPr>
            <a:normAutofit fontScale="70000" lnSpcReduction="20000"/>
          </a:bodyPr>
          <a:lstStyle/>
          <a:p>
            <a:pPr>
              <a:buNone/>
            </a:pPr>
            <a:r>
              <a:rPr lang="en-US" dirty="0" smtClean="0"/>
              <a:t>     </a:t>
            </a:r>
            <a:r>
              <a:rPr lang="en-US" sz="3400" dirty="0" smtClean="0">
                <a:solidFill>
                  <a:srgbClr val="00B050"/>
                </a:solidFill>
              </a:rPr>
              <a:t>-</a:t>
            </a:r>
            <a:r>
              <a:rPr lang="en-US" sz="3400" dirty="0" smtClean="0">
                <a:solidFill>
                  <a:srgbClr val="00B050"/>
                </a:solidFill>
              </a:rPr>
              <a:t>Nevertheless, many banks remained unprofitable, inefficient, and unsound owing to their poor lending strategy and lack of internal risk </a:t>
            </a:r>
            <a:r>
              <a:rPr lang="en-US" sz="3400" dirty="0" smtClean="0">
                <a:solidFill>
                  <a:srgbClr val="00B050"/>
                </a:solidFill>
              </a:rPr>
              <a:t>management</a:t>
            </a:r>
          </a:p>
          <a:p>
            <a:pPr>
              <a:buNone/>
            </a:pPr>
            <a:r>
              <a:rPr lang="en-US" sz="3400" dirty="0" smtClean="0">
                <a:solidFill>
                  <a:srgbClr val="00B050"/>
                </a:solidFill>
              </a:rPr>
              <a:t/>
            </a:r>
            <a:br>
              <a:rPr lang="en-US" sz="3400" dirty="0" smtClean="0">
                <a:solidFill>
                  <a:srgbClr val="00B050"/>
                </a:solidFill>
              </a:rPr>
            </a:br>
            <a:r>
              <a:rPr lang="en-US" sz="3400" dirty="0" smtClean="0">
                <a:solidFill>
                  <a:srgbClr val="00B050"/>
                </a:solidFill>
              </a:rPr>
              <a:t/>
            </a:r>
            <a:br>
              <a:rPr lang="en-US" sz="3400" dirty="0" smtClean="0">
                <a:solidFill>
                  <a:srgbClr val="00B050"/>
                </a:solidFill>
              </a:rPr>
            </a:br>
            <a:r>
              <a:rPr lang="en-US" sz="3400" dirty="0" smtClean="0">
                <a:solidFill>
                  <a:srgbClr val="00B050"/>
                </a:solidFill>
              </a:rPr>
              <a:t>-under government ownership. return on assets in the second half of the 1980s was only about 0.15 per cent, while</a:t>
            </a:r>
            <a:br>
              <a:rPr lang="en-US" sz="3400" dirty="0" smtClean="0">
                <a:solidFill>
                  <a:srgbClr val="00B050"/>
                </a:solidFill>
              </a:rPr>
            </a:br>
            <a:r>
              <a:rPr lang="en-US" sz="3400" dirty="0" smtClean="0">
                <a:solidFill>
                  <a:srgbClr val="00B050"/>
                </a:solidFill>
              </a:rPr>
              <a:t>capital and reserves averaged about 1.5 per cent of assets. </a:t>
            </a:r>
            <a:endParaRPr lang="en-US" sz="3400" dirty="0" smtClean="0">
              <a:solidFill>
                <a:srgbClr val="00B050"/>
              </a:solidFill>
            </a:endParaRPr>
          </a:p>
          <a:p>
            <a:pPr>
              <a:buNone/>
            </a:pPr>
            <a:r>
              <a:rPr lang="en-US" sz="3400" dirty="0" smtClean="0">
                <a:solidFill>
                  <a:srgbClr val="00B050"/>
                </a:solidFill>
              </a:rPr>
              <a:t/>
            </a:r>
            <a:br>
              <a:rPr lang="en-US" sz="3400" dirty="0" smtClean="0">
                <a:solidFill>
                  <a:srgbClr val="00B050"/>
                </a:solidFill>
              </a:rPr>
            </a:br>
            <a:r>
              <a:rPr lang="en-US" sz="3400" dirty="0" smtClean="0">
                <a:solidFill>
                  <a:srgbClr val="00B050"/>
                </a:solidFill>
              </a:rPr>
              <a:t/>
            </a:r>
            <a:br>
              <a:rPr lang="en-US" sz="3400" dirty="0" smtClean="0">
                <a:solidFill>
                  <a:srgbClr val="00B050"/>
                </a:solidFill>
              </a:rPr>
            </a:br>
            <a:r>
              <a:rPr lang="en-US" sz="3400" dirty="0" smtClean="0">
                <a:solidFill>
                  <a:srgbClr val="00B050"/>
                </a:solidFill>
              </a:rPr>
              <a:t>-Further, in 1992/93, non-performing assets (NPAs) of</a:t>
            </a:r>
            <a:br>
              <a:rPr lang="en-US" sz="3400" dirty="0" smtClean="0">
                <a:solidFill>
                  <a:srgbClr val="00B050"/>
                </a:solidFill>
              </a:rPr>
            </a:br>
            <a:r>
              <a:rPr lang="en-US" sz="3400" dirty="0" smtClean="0">
                <a:solidFill>
                  <a:srgbClr val="00B050"/>
                </a:solidFill>
              </a:rPr>
              <a:t>27 public-sector banks amounted to 24 per cent of total credit, only 15 public-sector banks achieved a net profit, and half of the public-sector banks faced negative net worth.</a:t>
            </a:r>
            <a:endParaRPr lang="en-US" sz="3400"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617</TotalTime>
  <Words>604</Words>
  <Application>Microsoft Office PowerPoint</Application>
  <PresentationFormat>On-screen Show (4:3)</PresentationFormat>
  <Paragraphs>75</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ASSESSMENT OF INDIA’S BANKING SECTOR REFORMS FROM THE PERSPECTIVE OF THE GOVERNANCE OF THE BANKING SYSTEM</vt:lpstr>
      <vt:lpstr>Many countries adopted a series of financial sector liberalization measures in the late 1980s and early 1990s that included</vt:lpstr>
      <vt:lpstr>Since the Asian financial crisis of 1997-1999, the importance of balancing financial liberalization with adequate regulation and supervision</vt:lpstr>
      <vt:lpstr>This chapter focuses on India’s banking sector, which has been attracting increasing attention since 1991 when a financial reform programme was launched. It assesses whether the reform programme has been successful so far in restructuring public-sector banks and if so, what elements of the programme have contributed.</vt:lpstr>
      <vt:lpstr>This chapter tackles the following fundamental questions.</vt:lpstr>
      <vt:lpstr>MAIN ISSUES AND HYPOTHESES</vt:lpstr>
      <vt:lpstr>Prior to the reforms, India’s financial sector had long been characterized as highly</vt:lpstr>
      <vt:lpstr>Reflecting these views, all large private banks were nationalized in two stages:</vt:lpstr>
      <vt:lpstr>-In the period 1969-1991, the number of banks increased slightly, but savings were successfully mobilized</vt:lpstr>
      <vt:lpstr>The major factors that contributed to deteriorating bank performance included </vt:lpstr>
      <vt:lpstr>These factors</vt:lpstr>
      <vt:lpstr>Against this background </vt:lpstr>
      <vt:lpstr>Following the 1991 report of the Narasimham Committee, more comprehensive reforms took place.  The reforms consisted of - (a) a shift of banking sector supervision from intrusive micro-level intervention over credit decisions toward prudential regulations and supervision;  -(b) a reduction of the CRR and SLR; - (c) interest rate and entry deregulation;  -(d) adoption of prudential norms.</vt:lpstr>
      <vt:lpstr>Further, in 1992, the Reserve Bank of India issued guidelines for   -income recognition,   -asset classification  -provisioning, and also adopted the Basle Accord capital adequacy standards.   -The government  established the Board of Financial Supervision in the Reserve Bank of India and recapitalized public-sector banks in order to give banks sufficient financial strength and to enable them to gain access to capital markets.</vt:lpstr>
      <vt:lpstr>In 1993, the Reserve Bank of India   -permitted private entry into the banking sector,   -provided that new banks were well capitalized and technologically advanced  -prohibited cross-holding practices with industrial groups.   -imposed some restrictions on new banks with respect to opening branches, with a view to maintaining the franchise value of existing banks.</vt:lpstr>
      <vt:lpstr>result of the reforms - the number of banks increased rapidly. In 1991, there were 27 public-sector banks and 26 domestic private banks with 60,000 branches,  -24 foreign banks with 140 branches, and 20 foreign banks with a representative office.  -Between January 1993 and March 1998, 24 new private banks (nine domestic and 15 foreign) entered the market;   the total number of scheduled commercial banks, excluding specialized banks such as the Regional Rural Banks rose from 75 in 1991/92 to 99 in 1997/98.</vt:lpstr>
      <vt:lpstr>Entry deregulation was accompanied by - progressive deregulation of interest rates on  deposits and advances. From October 1994, interest rates were deregulated in a phased manner and by October 1997, banks were allowed to set interest rates on all term deposits of maturity of more than 30 days and on all advances exceeding Rs 200,000.</vt:lpstr>
      <vt:lpstr>In 1993, foreign banks – which used to be exempt from this requirement while all other commercial banks were required to earmark 40 per cent of credit – were required to allocate 32 per cent of credit to priority sectors.</vt:lpstr>
      <vt:lpstr>Drastic versus gradual privatization approaches -unique featurethe Indian Government did not engage in a drastic privatization of public-sector banks unlike Hungary and Poland  -chose a gradual approach toward restructuring these banks by enhancing competition through entry deregulation of foreign and domestic banks.</vt:lpstr>
      <vt:lpstr>Diversification of banking activities   Reserve Bank of India has permitted commercial banks to engage in diverse activities  -securities related transactions (for example, underwriting, dealing and brokerage)   -foreign exchange transactions and  - leasing activities.   -The 1991 reforms lowered the CRR and SLR, enabling banks to diversify their activities.</vt:lpstr>
      <vt:lpstr>   I St Phase  basis Narasimham Committee I 1991 Broadly Classified  1. Strengthening measures- to face fluctuations in the economic activity  i. Capital Adequacy- Basel norms  Objectives of CAR : The fundamental objective behind the norms is to strengthen the soundness and stability of the banking system.     </vt:lpstr>
      <vt:lpstr>Capital Adequacy Ratio or CAR or CRAR : It is ratio of capital fund to risk weighted assets expressed in percentage terms i.e.  Minimum requirements of capital fund in India:  * Existing Banks 09 %   * New Private Sector Banks 10 %   * Banks undertaking Insurance business 10 %   * Local Area Banks 15%</vt:lpstr>
      <vt:lpstr>ii. Prudential Norm- asset classification, income recognition and provision for bad debts  iii. Valuation norms and capital  iv. Transparency and disclosures </vt:lpstr>
      <vt:lpstr>2. Operational flexibility  i. Lowered CRR and SLR  ii. deregulated interest rates  iii. Operational autonomy- open new branches, upgrade extension counters, close non viable branches   iv. Setting up of subsidiaries- Condu  t diversified activites. </vt:lpstr>
      <vt:lpstr>3. Competitive Efficiency Measures i. Private sector participation ii. Lowering of Government Shareholding</vt:lpstr>
      <vt:lpstr>4.Legal Environment Measures- for recovery.  i. debt recovery tribunals  ii. High powered committee under justice Sri Eradi – suggest appropriate Foreclosure laws</vt:lpstr>
      <vt:lpstr>5. Consumer Services and Priority Sector lending Measures  i. 40 % to priority sector  ii. Banking Ombudsman Scheme (1995) amended 2006: Speedy settlement of disputes</vt:lpstr>
      <vt:lpstr> Second Phase Of Banking Sector reforms – based on recommendation Narasimham Committee report 1998 placed emphasis on i. Structural measures  ii. Improvement in standards of disclosure and levels of transparency  iii. Upgrade Technology and HRD  - to align Indian banking standards with International standards   </vt:lpstr>
      <vt:lpstr>1. New areas for bank Financing: i. Insurance  ii. Credit cards  iii. Infrastructure financing  iv. Leasing  v. gold banking etc  </vt:lpstr>
      <vt:lpstr>2. New instruments for greater Flexibility  i. interest rate swaps  ii. Forward rate agreements  iii. Cross currency forward contracts </vt:lpstr>
      <vt:lpstr>3. Strengthening technology infrastructure  for payment and settlement system  i. Electronic funds transfer  ii. Centralized Funds Management  system  iii. Real time gross settlement  </vt:lpstr>
      <vt:lpstr>4. Increase in F D I limit in private banks in 2003 – 04 budget   -from 49 to 74 percentage  - 10% capital on voting rights removed allowing, them voting rights in proportion to their stake holdings</vt:lpstr>
      <vt:lpstr>5. Introduction of universal banking  -Combining commercial banking and investment banking </vt:lpstr>
      <vt:lpstr>  6. Managerial autonomy 2005 to create level playing field  i. pursue new lines of business  ii. Make suitable acquisition  iii. Close/ merger unviable branches  iv. Open overseas branches  v. decide human resource issues  </vt:lpstr>
      <vt:lpstr>7. Management of NPAs by  banks  - Reconstruction of Financial Assets and Enforcement of Security Interest Act 2002.  - enables setting up asset management companies  - corporate Debt Restructuring   - Debt Recovery tribunals  - Lok Adalats</vt:lpstr>
      <vt:lpstr> 8. Anti – money Laundering Guidelines 2004 - criminals are not allowed to misuse the banking/financial channels.   Banks should frame their KYC policies incorporating the following four key elements:  (i) Customer Acceptance Policy;  (ii) Customer Identification Procedures;  (iii) Monitoring of Transactions; and  (iv) Risk management. </vt:lpstr>
      <vt:lpstr>9. Application of information technology in banking  i. Online banking  ii. E- banking  iii. Telephone banking  </vt:lpstr>
      <vt:lpstr>10. Customer service i. Customer service committee ii. Banking Ombudsman iii. Credit Card faclities iv. Settlement of claims of deceased deposits  -The R B I – Committee chairmanship of Shri M. Damodaran, former Chairman, SEBI, to look into banking services rendered to retail and small customers, including pensioners. Annual Policy Statement for the year 2010-11.</vt:lpstr>
      <vt:lpstr>    -India moved from a government –dominated financial system to market –oriented one.  -Government domination- imparts an element of guarantee and therefore more stability but at the cost of effective competition and efficiency.  - Market oriented- enhance efficiency but may compromise on stability.  - therefore enhancing efficiency while avoiding instability in the system, has been the challenge  EPW  May 22-28,2010 pg 25 section 1.3    </vt:lpstr>
      <vt:lpstr>Thank you for listening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ASSESSMENT OF INDIA’S BANKING SECTOR REFORMS FROM THE PERSPECTIVE OF THE GOVERNANCE OF THE BANKING SYSTEM</dc:title>
  <dc:creator/>
  <cp:lastModifiedBy>.</cp:lastModifiedBy>
  <cp:revision>66</cp:revision>
  <dcterms:created xsi:type="dcterms:W3CDTF">2006-08-16T00:00:00Z</dcterms:created>
  <dcterms:modified xsi:type="dcterms:W3CDTF">2010-06-18T16:57:29Z</dcterms:modified>
</cp:coreProperties>
</file>